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57" r:id="rId4"/>
    <p:sldId id="272" r:id="rId5"/>
    <p:sldId id="336" r:id="rId6"/>
    <p:sldId id="337" r:id="rId7"/>
    <p:sldId id="338" r:id="rId8"/>
    <p:sldId id="339" r:id="rId9"/>
    <p:sldId id="325" r:id="rId10"/>
    <p:sldId id="300" r:id="rId11"/>
    <p:sldId id="320" r:id="rId12"/>
    <p:sldId id="312" r:id="rId13"/>
    <p:sldId id="323" r:id="rId14"/>
    <p:sldId id="340" r:id="rId15"/>
    <p:sldId id="321" r:id="rId16"/>
    <p:sldId id="277" r:id="rId17"/>
    <p:sldId id="324" r:id="rId18"/>
    <p:sldId id="310" r:id="rId19"/>
    <p:sldId id="276" r:id="rId20"/>
    <p:sldId id="275" r:id="rId21"/>
    <p:sldId id="327" r:id="rId22"/>
    <p:sldId id="328" r:id="rId23"/>
    <p:sldId id="289" r:id="rId24"/>
    <p:sldId id="294" r:id="rId25"/>
    <p:sldId id="331" r:id="rId26"/>
    <p:sldId id="334" r:id="rId27"/>
    <p:sldId id="274" r:id="rId28"/>
    <p:sldId id="282" r:id="rId29"/>
    <p:sldId id="341" r:id="rId30"/>
    <p:sldId id="313" r:id="rId31"/>
    <p:sldId id="345" r:id="rId32"/>
    <p:sldId id="258" r:id="rId33"/>
    <p:sldId id="259" r:id="rId34"/>
    <p:sldId id="326" r:id="rId35"/>
    <p:sldId id="28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68" autoAdjust="0"/>
  </p:normalViewPr>
  <p:slideViewPr>
    <p:cSldViewPr>
      <p:cViewPr varScale="1">
        <p:scale>
          <a:sx n="77" d="100"/>
          <a:sy n="77"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883F707-C411-4F9F-920E-3F44F056C22C}" type="datetimeFigureOut">
              <a:rPr lang="en-US" smtClean="0"/>
              <a:pPr/>
              <a:t>4/22/2018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87A7690-7B39-4B8A-9BFF-DDB3C370A863}" type="slidenum">
              <a:rPr lang="en-US" smtClean="0"/>
              <a:pPr/>
              <a:t>‹#›</a:t>
            </a:fld>
            <a:endParaRPr lang="en-US" dirty="0"/>
          </a:p>
        </p:txBody>
      </p:sp>
    </p:spTree>
    <p:extLst>
      <p:ext uri="{BB962C8B-B14F-4D97-AF65-F5344CB8AC3E}">
        <p14:creationId xmlns:p14="http://schemas.microsoft.com/office/powerpoint/2010/main" val="3755090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is a business meeting </a:t>
            </a:r>
            <a:r>
              <a:rPr lang="en-US" dirty="0"/>
              <a:t>We</a:t>
            </a:r>
            <a:r>
              <a:rPr lang="en-US" baseline="0" dirty="0"/>
              <a:t> ask that you please not interrupt the presentation because we have lots of material to present.</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Please save your questions for the question and answer period at the end</a:t>
            </a:r>
            <a:r>
              <a:rPr lang="en-US" baseline="0" dirty="0"/>
              <a:t>. All the questions and answers will be posted on the website. (and mailed out with the results of the vote.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Anyone causing repeated interruptions  will be asked to leave.</a:t>
            </a:r>
          </a:p>
          <a:p>
            <a:r>
              <a:rPr lang="en-US" baseline="0" dirty="0"/>
              <a:t>As a precaution, if needed, we do have a security officer present to help escort them out.</a:t>
            </a:r>
          </a:p>
          <a:p>
            <a:r>
              <a:rPr lang="en-US" baseline="0" dirty="0"/>
              <a:t>New trustees: Joe Marcantano</a:t>
            </a:r>
          </a:p>
        </p:txBody>
      </p:sp>
      <p:sp>
        <p:nvSpPr>
          <p:cNvPr id="4" name="Slide Number Placeholder 3"/>
          <p:cNvSpPr>
            <a:spLocks noGrp="1"/>
          </p:cNvSpPr>
          <p:nvPr>
            <p:ph type="sldNum" sz="quarter" idx="10"/>
          </p:nvPr>
        </p:nvSpPr>
        <p:spPr/>
        <p:txBody>
          <a:bodyPr/>
          <a:lstStyle/>
          <a:p>
            <a:fld id="{887A7690-7B39-4B8A-9BFF-DDB3C370A863}" type="slidenum">
              <a:rPr lang="en-US" smtClean="0"/>
              <a:pPr/>
              <a:t>2</a:t>
            </a:fld>
            <a:endParaRPr lang="en-US" dirty="0"/>
          </a:p>
        </p:txBody>
      </p:sp>
    </p:spTree>
    <p:extLst>
      <p:ext uri="{BB962C8B-B14F-4D97-AF65-F5344CB8AC3E}">
        <p14:creationId xmlns:p14="http://schemas.microsoft.com/office/powerpoint/2010/main" val="148317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26</a:t>
            </a:fld>
            <a:endParaRPr lang="en-US" dirty="0"/>
          </a:p>
        </p:txBody>
      </p:sp>
    </p:spTree>
    <p:extLst>
      <p:ext uri="{BB962C8B-B14F-4D97-AF65-F5344CB8AC3E}">
        <p14:creationId xmlns:p14="http://schemas.microsoft.com/office/powerpoint/2010/main" val="1620414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27</a:t>
            </a:fld>
            <a:endParaRPr lang="en-US" dirty="0"/>
          </a:p>
        </p:txBody>
      </p:sp>
    </p:spTree>
    <p:extLst>
      <p:ext uri="{BB962C8B-B14F-4D97-AF65-F5344CB8AC3E}">
        <p14:creationId xmlns:p14="http://schemas.microsoft.com/office/powerpoint/2010/main" val="2093539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34</a:t>
            </a:fld>
            <a:endParaRPr lang="en-US" dirty="0"/>
          </a:p>
        </p:txBody>
      </p:sp>
    </p:spTree>
    <p:extLst>
      <p:ext uri="{BB962C8B-B14F-4D97-AF65-F5344CB8AC3E}">
        <p14:creationId xmlns:p14="http://schemas.microsoft.com/office/powerpoint/2010/main" val="45573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We’ve applied for a grant from Mo DOC for lake improvements. If its approved we will receive $750.00 per year. </a:t>
            </a:r>
          </a:p>
          <a:p>
            <a:r>
              <a:rPr lang="en-US" baseline="0" dirty="0"/>
              <a:t>It does require that we open the lake to public fishing, but no one monitors its use now.</a:t>
            </a:r>
          </a:p>
          <a:p>
            <a:r>
              <a:rPr lang="en-US" baseline="0" dirty="0"/>
              <a:t>We hope to do spillway repair next year to begin upgrading the lake.</a:t>
            </a:r>
          </a:p>
        </p:txBody>
      </p:sp>
      <p:sp>
        <p:nvSpPr>
          <p:cNvPr id="4" name="Slide Number Placeholder 3"/>
          <p:cNvSpPr>
            <a:spLocks noGrp="1"/>
          </p:cNvSpPr>
          <p:nvPr>
            <p:ph type="sldNum" sz="quarter" idx="10"/>
          </p:nvPr>
        </p:nvSpPr>
        <p:spPr/>
        <p:txBody>
          <a:bodyPr/>
          <a:lstStyle/>
          <a:p>
            <a:fld id="{887A7690-7B39-4B8A-9BFF-DDB3C370A863}" type="slidenum">
              <a:rPr lang="en-US" smtClean="0"/>
              <a:pPr/>
              <a:t>3</a:t>
            </a:fld>
            <a:endParaRPr lang="en-US" dirty="0"/>
          </a:p>
        </p:txBody>
      </p:sp>
    </p:spTree>
    <p:extLst>
      <p:ext uri="{BB962C8B-B14F-4D97-AF65-F5344CB8AC3E}">
        <p14:creationId xmlns:p14="http://schemas.microsoft.com/office/powerpoint/2010/main" val="113446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9</a:t>
            </a:fld>
            <a:endParaRPr lang="en-US" dirty="0"/>
          </a:p>
        </p:txBody>
      </p:sp>
    </p:spTree>
    <p:extLst>
      <p:ext uri="{BB962C8B-B14F-4D97-AF65-F5344CB8AC3E}">
        <p14:creationId xmlns:p14="http://schemas.microsoft.com/office/powerpoint/2010/main" val="360108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15</a:t>
            </a:fld>
            <a:endParaRPr lang="en-US" dirty="0"/>
          </a:p>
        </p:txBody>
      </p:sp>
    </p:spTree>
    <p:extLst>
      <p:ext uri="{BB962C8B-B14F-4D97-AF65-F5344CB8AC3E}">
        <p14:creationId xmlns:p14="http://schemas.microsoft.com/office/powerpoint/2010/main" val="1118801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18</a:t>
            </a:fld>
            <a:endParaRPr lang="en-US" dirty="0"/>
          </a:p>
        </p:txBody>
      </p:sp>
    </p:spTree>
    <p:extLst>
      <p:ext uri="{BB962C8B-B14F-4D97-AF65-F5344CB8AC3E}">
        <p14:creationId xmlns:p14="http://schemas.microsoft.com/office/powerpoint/2010/main" val="309356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HOA will continue to work with any owner who contacts us to make payment arrangements. </a:t>
            </a:r>
          </a:p>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19</a:t>
            </a:fld>
            <a:endParaRPr lang="en-US" dirty="0"/>
          </a:p>
        </p:txBody>
      </p:sp>
    </p:spTree>
    <p:extLst>
      <p:ext uri="{BB962C8B-B14F-4D97-AF65-F5344CB8AC3E}">
        <p14:creationId xmlns:p14="http://schemas.microsoft.com/office/powerpoint/2010/main" val="570411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7A7690-7B39-4B8A-9BFF-DDB3C370A863}" type="slidenum">
              <a:rPr lang="en-US" smtClean="0"/>
              <a:pPr/>
              <a:t>21</a:t>
            </a:fld>
            <a:endParaRPr lang="en-US" dirty="0"/>
          </a:p>
        </p:txBody>
      </p:sp>
    </p:spTree>
    <p:extLst>
      <p:ext uri="{BB962C8B-B14F-4D97-AF65-F5344CB8AC3E}">
        <p14:creationId xmlns:p14="http://schemas.microsoft.com/office/powerpoint/2010/main" val="12687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46E4822-EA23-42EF-88FF-C91EBED95D43}"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1056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6E4822-EA23-42EF-88FF-C91EBED95D43}"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40490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24A75629-25C1-4BEF-B361-DB770361FC4F}"/>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6407C50C-DA1E-4BB0-9204-FEE4E0973D40}"/>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EBF80468-E365-4F88-A2F1-64ACA917DBB0}"/>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Freeform 5">
                <a:extLst>
                  <a:ext uri="{FF2B5EF4-FFF2-40B4-BE49-F238E27FC236}">
                    <a16:creationId xmlns:a16="http://schemas.microsoft.com/office/drawing/2014/main" id="{C2D8BACA-5FF9-4AAA-860F-503FAAE8E5B6}"/>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 name="Freeform 6">
                <a:extLst>
                  <a:ext uri="{FF2B5EF4-FFF2-40B4-BE49-F238E27FC236}">
                    <a16:creationId xmlns:a16="http://schemas.microsoft.com/office/drawing/2014/main" id="{C0E073CD-A2CF-4457-BDAF-017F60D34569}"/>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1" name="Freeform 7">
                <a:extLst>
                  <a:ext uri="{FF2B5EF4-FFF2-40B4-BE49-F238E27FC236}">
                    <a16:creationId xmlns:a16="http://schemas.microsoft.com/office/drawing/2014/main" id="{5B3B6DA3-EDCA-4FD4-8118-D38C179F429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a:extLst>
                  <a:ext uri="{FF2B5EF4-FFF2-40B4-BE49-F238E27FC236}">
                    <a16:creationId xmlns:a16="http://schemas.microsoft.com/office/drawing/2014/main" id="{F423164E-2924-44BE-9288-DA5DF3EBEAF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6" name="Freeform 9">
              <a:extLst>
                <a:ext uri="{FF2B5EF4-FFF2-40B4-BE49-F238E27FC236}">
                  <a16:creationId xmlns:a16="http://schemas.microsoft.com/office/drawing/2014/main" id="{40C96446-B636-4357-9850-6AFE4F27A6C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 name="Freeform 10">
              <a:extLst>
                <a:ext uri="{FF2B5EF4-FFF2-40B4-BE49-F238E27FC236}">
                  <a16:creationId xmlns:a16="http://schemas.microsoft.com/office/drawing/2014/main" id="{BE84E14C-D4AB-41E0-8DE0-4CAC725A4A0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275" name="Rectangle 11">
            <a:extLst>
              <a:ext uri="{FF2B5EF4-FFF2-40B4-BE49-F238E27FC236}">
                <a16:creationId xmlns:a16="http://schemas.microsoft.com/office/drawing/2014/main" id="{989F03C0-FB6E-4154-9E2C-0B29EDD9EB81}"/>
              </a:ext>
            </a:extLst>
          </p:cNvPr>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11276" name="Rectangle 12">
            <a:extLst>
              <a:ext uri="{FF2B5EF4-FFF2-40B4-BE49-F238E27FC236}">
                <a16:creationId xmlns:a16="http://schemas.microsoft.com/office/drawing/2014/main" id="{715BE0F2-8E4E-4F83-8DC2-FAEAF10C16F4}"/>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 name="Rectangle 13">
            <a:extLst>
              <a:ext uri="{FF2B5EF4-FFF2-40B4-BE49-F238E27FC236}">
                <a16:creationId xmlns:a16="http://schemas.microsoft.com/office/drawing/2014/main" id="{4434915A-8465-4CF8-86F8-BF1545A5DFB8}"/>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p>
        </p:txBody>
      </p:sp>
      <p:sp>
        <p:nvSpPr>
          <p:cNvPr id="14" name="Rectangle 14">
            <a:extLst>
              <a:ext uri="{FF2B5EF4-FFF2-40B4-BE49-F238E27FC236}">
                <a16:creationId xmlns:a16="http://schemas.microsoft.com/office/drawing/2014/main" id="{4622B2EC-28CC-46D9-806F-0C953E6F7F83}"/>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a:p>
        </p:txBody>
      </p:sp>
      <p:sp>
        <p:nvSpPr>
          <p:cNvPr id="15" name="Rectangle 15">
            <a:extLst>
              <a:ext uri="{FF2B5EF4-FFF2-40B4-BE49-F238E27FC236}">
                <a16:creationId xmlns:a16="http://schemas.microsoft.com/office/drawing/2014/main" id="{1FA04605-ED78-45D8-8D56-B9667E5287A4}"/>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8EE86300-0930-4305-A01F-949389571BBC}" type="slidenum">
              <a:rPr lang="en-US" altLang="en-US"/>
              <a:pPr>
                <a:defRPr/>
              </a:pPr>
              <a:t>‹#›</a:t>
            </a:fld>
            <a:endParaRPr lang="en-US" altLang="en-US"/>
          </a:p>
        </p:txBody>
      </p:sp>
    </p:spTree>
    <p:extLst>
      <p:ext uri="{BB962C8B-B14F-4D97-AF65-F5344CB8AC3E}">
        <p14:creationId xmlns:p14="http://schemas.microsoft.com/office/powerpoint/2010/main" val="350832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4E3A-868B-49F7-BAC4-E1D5A896F4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9C746-7E34-422E-8D05-FBD6551A6D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45522418-2C61-4E56-9AB3-C4F31D06600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63B9E520-5971-49C5-A959-B524149D0910}"/>
              </a:ext>
            </a:extLst>
          </p:cNvPr>
          <p:cNvSpPr>
            <a:spLocks noGrp="1" noChangeArrowheads="1"/>
          </p:cNvSpPr>
          <p:nvPr>
            <p:ph type="sldNum" sz="quarter" idx="11"/>
          </p:nvPr>
        </p:nvSpPr>
        <p:spPr>
          <a:ln/>
        </p:spPr>
        <p:txBody>
          <a:bodyPr/>
          <a:lstStyle>
            <a:lvl1pPr>
              <a:defRPr/>
            </a:lvl1pPr>
          </a:lstStyle>
          <a:p>
            <a:pPr>
              <a:defRPr/>
            </a:pPr>
            <a:fld id="{5C85FFBD-5661-4DCE-B506-F880180E70D8}" type="slidenum">
              <a:rPr lang="en-US" altLang="en-US"/>
              <a:pPr>
                <a:defRPr/>
              </a:pPr>
              <a:t>‹#›</a:t>
            </a:fld>
            <a:endParaRPr lang="en-US" altLang="en-US"/>
          </a:p>
        </p:txBody>
      </p:sp>
      <p:sp>
        <p:nvSpPr>
          <p:cNvPr id="6" name="Rectangle 14">
            <a:extLst>
              <a:ext uri="{FF2B5EF4-FFF2-40B4-BE49-F238E27FC236}">
                <a16:creationId xmlns:a16="http://schemas.microsoft.com/office/drawing/2014/main" id="{90E95AE0-E5DA-45FB-B930-2EF0003F1A44}"/>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57736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CDE3-84BD-49D0-8920-511828B1689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34E204-6946-44A4-8C92-59DC32DA146A}"/>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2">
            <a:extLst>
              <a:ext uri="{FF2B5EF4-FFF2-40B4-BE49-F238E27FC236}">
                <a16:creationId xmlns:a16="http://schemas.microsoft.com/office/drawing/2014/main" id="{133CFFCA-721D-46BD-B676-7BD93E9303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C2EC8A86-FB1F-46C4-AFF8-4C34951FE91E}"/>
              </a:ext>
            </a:extLst>
          </p:cNvPr>
          <p:cNvSpPr>
            <a:spLocks noGrp="1" noChangeArrowheads="1"/>
          </p:cNvSpPr>
          <p:nvPr>
            <p:ph type="sldNum" sz="quarter" idx="11"/>
          </p:nvPr>
        </p:nvSpPr>
        <p:spPr>
          <a:ln/>
        </p:spPr>
        <p:txBody>
          <a:bodyPr/>
          <a:lstStyle>
            <a:lvl1pPr>
              <a:defRPr/>
            </a:lvl1pPr>
          </a:lstStyle>
          <a:p>
            <a:pPr>
              <a:defRPr/>
            </a:pPr>
            <a:fld id="{F9611F1C-3AAA-4D4A-8FBB-7EBA3F1245EA}" type="slidenum">
              <a:rPr lang="en-US" altLang="en-US"/>
              <a:pPr>
                <a:defRPr/>
              </a:pPr>
              <a:t>‹#›</a:t>
            </a:fld>
            <a:endParaRPr lang="en-US" altLang="en-US"/>
          </a:p>
        </p:txBody>
      </p:sp>
      <p:sp>
        <p:nvSpPr>
          <p:cNvPr id="6" name="Rectangle 14">
            <a:extLst>
              <a:ext uri="{FF2B5EF4-FFF2-40B4-BE49-F238E27FC236}">
                <a16:creationId xmlns:a16="http://schemas.microsoft.com/office/drawing/2014/main" id="{60BF1400-61CA-48C8-8DAE-5952A95D9626}"/>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289125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1FB9-36B5-47BC-8822-8F3D1444D0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C82B23-6428-4792-B099-9BFD3304533A}"/>
              </a:ext>
            </a:extLst>
          </p:cNvPr>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199931-3E92-45DE-9D30-DC3BF6E7BA2F}"/>
              </a:ext>
            </a:extLst>
          </p:cNvPr>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C80016A-4916-4335-9953-F0332C6F671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B2B43910-7F35-4569-868F-027869B2E4F0}"/>
              </a:ext>
            </a:extLst>
          </p:cNvPr>
          <p:cNvSpPr>
            <a:spLocks noGrp="1" noChangeArrowheads="1"/>
          </p:cNvSpPr>
          <p:nvPr>
            <p:ph type="sldNum" sz="quarter" idx="11"/>
          </p:nvPr>
        </p:nvSpPr>
        <p:spPr>
          <a:ln/>
        </p:spPr>
        <p:txBody>
          <a:bodyPr/>
          <a:lstStyle>
            <a:lvl1pPr>
              <a:defRPr/>
            </a:lvl1pPr>
          </a:lstStyle>
          <a:p>
            <a:pPr>
              <a:defRPr/>
            </a:pPr>
            <a:fld id="{D60CA6B2-7EA4-41B9-BECC-C7EDB14223F3}" type="slidenum">
              <a:rPr lang="en-US" altLang="en-US"/>
              <a:pPr>
                <a:defRPr/>
              </a:pPr>
              <a:t>‹#›</a:t>
            </a:fld>
            <a:endParaRPr lang="en-US" altLang="en-US"/>
          </a:p>
        </p:txBody>
      </p:sp>
      <p:sp>
        <p:nvSpPr>
          <p:cNvPr id="7" name="Rectangle 14">
            <a:extLst>
              <a:ext uri="{FF2B5EF4-FFF2-40B4-BE49-F238E27FC236}">
                <a16:creationId xmlns:a16="http://schemas.microsoft.com/office/drawing/2014/main" id="{69C32B82-09AC-4A3E-84BD-80EE0DD04DE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63254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48AF-E813-413D-8E2A-BE8E64144AF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72AE03-2B00-48CD-BDDD-1D29464C2E8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4E90AB-5D34-44BB-87EF-709F7CF23D1B}"/>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B59689-1E89-4BE6-A20D-E79831862F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22E70-9B50-4A75-83C7-8FE0403371B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4E99521E-69D5-4448-A0CF-E781417E98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a:extLst>
              <a:ext uri="{FF2B5EF4-FFF2-40B4-BE49-F238E27FC236}">
                <a16:creationId xmlns:a16="http://schemas.microsoft.com/office/drawing/2014/main" id="{7B4B1CB6-1B63-46E6-BBC1-6DF411C28866}"/>
              </a:ext>
            </a:extLst>
          </p:cNvPr>
          <p:cNvSpPr>
            <a:spLocks noGrp="1" noChangeArrowheads="1"/>
          </p:cNvSpPr>
          <p:nvPr>
            <p:ph type="sldNum" sz="quarter" idx="11"/>
          </p:nvPr>
        </p:nvSpPr>
        <p:spPr>
          <a:ln/>
        </p:spPr>
        <p:txBody>
          <a:bodyPr/>
          <a:lstStyle>
            <a:lvl1pPr>
              <a:defRPr/>
            </a:lvl1pPr>
          </a:lstStyle>
          <a:p>
            <a:pPr>
              <a:defRPr/>
            </a:pPr>
            <a:fld id="{374A0DA5-50C7-4D7A-ADA5-5097B78EAF31}" type="slidenum">
              <a:rPr lang="en-US" altLang="en-US"/>
              <a:pPr>
                <a:defRPr/>
              </a:pPr>
              <a:t>‹#›</a:t>
            </a:fld>
            <a:endParaRPr lang="en-US" altLang="en-US"/>
          </a:p>
        </p:txBody>
      </p:sp>
      <p:sp>
        <p:nvSpPr>
          <p:cNvPr id="9" name="Rectangle 14">
            <a:extLst>
              <a:ext uri="{FF2B5EF4-FFF2-40B4-BE49-F238E27FC236}">
                <a16:creationId xmlns:a16="http://schemas.microsoft.com/office/drawing/2014/main" id="{06C0D4B4-D823-4CEA-8E33-5EF79A70EB1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39702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DA445-ADCD-400F-9037-59CBF4B2AFA9}"/>
              </a:ext>
            </a:extLst>
          </p:cNvPr>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05275A39-147D-43DE-8307-47DD086C66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a:extLst>
              <a:ext uri="{FF2B5EF4-FFF2-40B4-BE49-F238E27FC236}">
                <a16:creationId xmlns:a16="http://schemas.microsoft.com/office/drawing/2014/main" id="{C1E9418F-BCAC-4B04-83EA-AEE61C082D00}"/>
              </a:ext>
            </a:extLst>
          </p:cNvPr>
          <p:cNvSpPr>
            <a:spLocks noGrp="1" noChangeArrowheads="1"/>
          </p:cNvSpPr>
          <p:nvPr>
            <p:ph type="sldNum" sz="quarter" idx="11"/>
          </p:nvPr>
        </p:nvSpPr>
        <p:spPr>
          <a:ln/>
        </p:spPr>
        <p:txBody>
          <a:bodyPr/>
          <a:lstStyle>
            <a:lvl1pPr>
              <a:defRPr/>
            </a:lvl1pPr>
          </a:lstStyle>
          <a:p>
            <a:pPr>
              <a:defRPr/>
            </a:pPr>
            <a:fld id="{37E36CAA-D5D5-4608-994D-77ECEF24A009}" type="slidenum">
              <a:rPr lang="en-US" altLang="en-US"/>
              <a:pPr>
                <a:defRPr/>
              </a:pPr>
              <a:t>‹#›</a:t>
            </a:fld>
            <a:endParaRPr lang="en-US" altLang="en-US"/>
          </a:p>
        </p:txBody>
      </p:sp>
      <p:sp>
        <p:nvSpPr>
          <p:cNvPr id="5" name="Rectangle 14">
            <a:extLst>
              <a:ext uri="{FF2B5EF4-FFF2-40B4-BE49-F238E27FC236}">
                <a16:creationId xmlns:a16="http://schemas.microsoft.com/office/drawing/2014/main" id="{3A220785-9155-4D0F-A938-C643D687612D}"/>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62414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C6D75E8-CD6C-4B00-903D-2EE91BA11F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9DE8B416-F01B-4E7D-B212-1940502D5FF9}"/>
              </a:ext>
            </a:extLst>
          </p:cNvPr>
          <p:cNvSpPr>
            <a:spLocks noGrp="1" noChangeArrowheads="1"/>
          </p:cNvSpPr>
          <p:nvPr>
            <p:ph type="sldNum" sz="quarter" idx="11"/>
          </p:nvPr>
        </p:nvSpPr>
        <p:spPr>
          <a:ln/>
        </p:spPr>
        <p:txBody>
          <a:bodyPr/>
          <a:lstStyle>
            <a:lvl1pPr>
              <a:defRPr/>
            </a:lvl1pPr>
          </a:lstStyle>
          <a:p>
            <a:pPr>
              <a:defRPr/>
            </a:pPr>
            <a:fld id="{D46E3E6A-37FA-43A9-889F-DCB749C38708}" type="slidenum">
              <a:rPr lang="en-US" altLang="en-US"/>
              <a:pPr>
                <a:defRPr/>
              </a:pPr>
              <a:t>‹#›</a:t>
            </a:fld>
            <a:endParaRPr lang="en-US" altLang="en-US"/>
          </a:p>
        </p:txBody>
      </p:sp>
      <p:sp>
        <p:nvSpPr>
          <p:cNvPr id="4" name="Rectangle 14">
            <a:extLst>
              <a:ext uri="{FF2B5EF4-FFF2-40B4-BE49-F238E27FC236}">
                <a16:creationId xmlns:a16="http://schemas.microsoft.com/office/drawing/2014/main" id="{A5FCEECF-6916-4AAA-B754-567548B40BB2}"/>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30489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A9FD8-3096-41CF-8AA4-290E3E6035C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900677-17ED-4A49-9AF3-FA2C59BA2D5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BEF874-EEE7-473F-8459-4BD929E378F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1B88E348-A7BC-48B8-A51D-217E60C7DA2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A251CCDE-FEF6-4B2F-909B-62950B3BBA2B}"/>
              </a:ext>
            </a:extLst>
          </p:cNvPr>
          <p:cNvSpPr>
            <a:spLocks noGrp="1" noChangeArrowheads="1"/>
          </p:cNvSpPr>
          <p:nvPr>
            <p:ph type="sldNum" sz="quarter" idx="11"/>
          </p:nvPr>
        </p:nvSpPr>
        <p:spPr>
          <a:ln/>
        </p:spPr>
        <p:txBody>
          <a:bodyPr/>
          <a:lstStyle>
            <a:lvl1pPr>
              <a:defRPr/>
            </a:lvl1pPr>
          </a:lstStyle>
          <a:p>
            <a:pPr>
              <a:defRPr/>
            </a:pPr>
            <a:fld id="{3E0C6682-8DCE-46CF-98FD-055B51E5BD10}" type="slidenum">
              <a:rPr lang="en-US" altLang="en-US"/>
              <a:pPr>
                <a:defRPr/>
              </a:pPr>
              <a:t>‹#›</a:t>
            </a:fld>
            <a:endParaRPr lang="en-US" altLang="en-US"/>
          </a:p>
        </p:txBody>
      </p:sp>
      <p:sp>
        <p:nvSpPr>
          <p:cNvPr id="7" name="Rectangle 14">
            <a:extLst>
              <a:ext uri="{FF2B5EF4-FFF2-40B4-BE49-F238E27FC236}">
                <a16:creationId xmlns:a16="http://schemas.microsoft.com/office/drawing/2014/main" id="{654EFB67-3807-4079-993B-195E2BD21C37}"/>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73566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EDFF-E11A-49CE-861C-43AA3D951E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B85F09-02E0-4B48-915F-B870B01AACF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727FF093-ABEA-441B-A875-6D40F9363F3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2">
            <a:extLst>
              <a:ext uri="{FF2B5EF4-FFF2-40B4-BE49-F238E27FC236}">
                <a16:creationId xmlns:a16="http://schemas.microsoft.com/office/drawing/2014/main" id="{C76320AB-8519-4927-AE30-924C2CF241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C71BC3E6-A505-4E98-B32B-87DE0C66642A}"/>
              </a:ext>
            </a:extLst>
          </p:cNvPr>
          <p:cNvSpPr>
            <a:spLocks noGrp="1" noChangeArrowheads="1"/>
          </p:cNvSpPr>
          <p:nvPr>
            <p:ph type="sldNum" sz="quarter" idx="11"/>
          </p:nvPr>
        </p:nvSpPr>
        <p:spPr>
          <a:ln/>
        </p:spPr>
        <p:txBody>
          <a:bodyPr/>
          <a:lstStyle>
            <a:lvl1pPr>
              <a:defRPr/>
            </a:lvl1pPr>
          </a:lstStyle>
          <a:p>
            <a:pPr>
              <a:defRPr/>
            </a:pPr>
            <a:fld id="{7363FA4F-AF71-44CC-B328-171120FCF64A}" type="slidenum">
              <a:rPr lang="en-US" altLang="en-US"/>
              <a:pPr>
                <a:defRPr/>
              </a:pPr>
              <a:t>‹#›</a:t>
            </a:fld>
            <a:endParaRPr lang="en-US" altLang="en-US"/>
          </a:p>
        </p:txBody>
      </p:sp>
      <p:sp>
        <p:nvSpPr>
          <p:cNvPr id="7" name="Rectangle 14">
            <a:extLst>
              <a:ext uri="{FF2B5EF4-FFF2-40B4-BE49-F238E27FC236}">
                <a16:creationId xmlns:a16="http://schemas.microsoft.com/office/drawing/2014/main" id="{CC0D152B-EC56-4BC3-A945-9AA469AFDFA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692495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E3AF-7C5F-4929-8482-8988E650AB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99CCDE-FE96-4BFB-B24D-7FDFA0858F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AAFC49D3-F3F2-4E9E-B0A6-BF26806E94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4C796B01-CC8C-420A-8B53-EFAB1C802593}"/>
              </a:ext>
            </a:extLst>
          </p:cNvPr>
          <p:cNvSpPr>
            <a:spLocks noGrp="1" noChangeArrowheads="1"/>
          </p:cNvSpPr>
          <p:nvPr>
            <p:ph type="sldNum" sz="quarter" idx="11"/>
          </p:nvPr>
        </p:nvSpPr>
        <p:spPr>
          <a:ln/>
        </p:spPr>
        <p:txBody>
          <a:bodyPr/>
          <a:lstStyle>
            <a:lvl1pPr>
              <a:defRPr/>
            </a:lvl1pPr>
          </a:lstStyle>
          <a:p>
            <a:pPr>
              <a:defRPr/>
            </a:pPr>
            <a:fld id="{84C0E36C-A755-4286-A9F7-FF5B9D1AA5B7}" type="slidenum">
              <a:rPr lang="en-US" altLang="en-US"/>
              <a:pPr>
                <a:defRPr/>
              </a:pPr>
              <a:t>‹#›</a:t>
            </a:fld>
            <a:endParaRPr lang="en-US" altLang="en-US"/>
          </a:p>
        </p:txBody>
      </p:sp>
      <p:sp>
        <p:nvSpPr>
          <p:cNvPr id="6" name="Rectangle 14">
            <a:extLst>
              <a:ext uri="{FF2B5EF4-FFF2-40B4-BE49-F238E27FC236}">
                <a16:creationId xmlns:a16="http://schemas.microsoft.com/office/drawing/2014/main" id="{D547B600-589E-490B-96AF-E75BF6B407A5}"/>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95853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2801F-930A-4C61-994C-87DD458FE90A}"/>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67D822-70E0-4834-A62F-7F2A6DB572E7}"/>
              </a:ext>
            </a:extLst>
          </p:cNvPr>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E231EDA6-C37F-4167-9346-FE7F704E67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a:extLst>
              <a:ext uri="{FF2B5EF4-FFF2-40B4-BE49-F238E27FC236}">
                <a16:creationId xmlns:a16="http://schemas.microsoft.com/office/drawing/2014/main" id="{FA9FF55A-B41A-49EE-8BED-C32941140B75}"/>
              </a:ext>
            </a:extLst>
          </p:cNvPr>
          <p:cNvSpPr>
            <a:spLocks noGrp="1" noChangeArrowheads="1"/>
          </p:cNvSpPr>
          <p:nvPr>
            <p:ph type="sldNum" sz="quarter" idx="11"/>
          </p:nvPr>
        </p:nvSpPr>
        <p:spPr>
          <a:ln/>
        </p:spPr>
        <p:txBody>
          <a:bodyPr/>
          <a:lstStyle>
            <a:lvl1pPr>
              <a:defRPr/>
            </a:lvl1pPr>
          </a:lstStyle>
          <a:p>
            <a:pPr>
              <a:defRPr/>
            </a:pPr>
            <a:fld id="{D76A3877-5A0A-4066-9896-62927F58A901}" type="slidenum">
              <a:rPr lang="en-US" altLang="en-US"/>
              <a:pPr>
                <a:defRPr/>
              </a:pPr>
              <a:t>‹#›</a:t>
            </a:fld>
            <a:endParaRPr lang="en-US" altLang="en-US"/>
          </a:p>
        </p:txBody>
      </p:sp>
      <p:sp>
        <p:nvSpPr>
          <p:cNvPr id="6" name="Rectangle 14">
            <a:extLst>
              <a:ext uri="{FF2B5EF4-FFF2-40B4-BE49-F238E27FC236}">
                <a16:creationId xmlns:a16="http://schemas.microsoft.com/office/drawing/2014/main" id="{2FF1AAAC-717A-42E7-A840-AB564ACE3301}"/>
              </a:ext>
            </a:extLst>
          </p:cNvPr>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24297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86D63D-B269-4222-A9E9-045249FFD8A2}" type="datetimeFigureOut">
              <a:rPr lang="en-US" smtClean="0"/>
              <a:pPr/>
              <a:t>4/22/2018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21B320-F93F-40EC-A103-BC983D6297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6D63D-B269-4222-A9E9-045249FFD8A2}" type="datetimeFigureOut">
              <a:rPr lang="en-US" smtClean="0"/>
              <a:pPr/>
              <a:t>4/22/2018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21B320-F93F-40EC-A103-BC983D6297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B12543E-5D43-4268-9297-F5101CE5A000}"/>
              </a:ext>
            </a:extLst>
          </p:cNvPr>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10243" name="Rectangle 3">
            <a:extLst>
              <a:ext uri="{FF2B5EF4-FFF2-40B4-BE49-F238E27FC236}">
                <a16:creationId xmlns:a16="http://schemas.microsoft.com/office/drawing/2014/main" id="{33267690-0A7E-48AC-8426-BBA7D34AFA20}"/>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1FC07907-13D2-40D3-BD54-0A7B28BB616A}" type="slidenum">
              <a:rPr lang="en-US" altLang="en-US"/>
              <a:pPr>
                <a:defRPr/>
              </a:pPr>
              <a:t>‹#›</a:t>
            </a:fld>
            <a:endParaRPr lang="en-US" altLang="en-US"/>
          </a:p>
        </p:txBody>
      </p:sp>
      <p:grpSp>
        <p:nvGrpSpPr>
          <p:cNvPr id="1028" name="Group 4">
            <a:extLst>
              <a:ext uri="{FF2B5EF4-FFF2-40B4-BE49-F238E27FC236}">
                <a16:creationId xmlns:a16="http://schemas.microsoft.com/office/drawing/2014/main" id="{0EB2C933-B050-4A46-B3D0-EB5742FD5A6A}"/>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id="{673E1368-3E67-4F98-8ADB-4D7B8CA6D786}"/>
                </a:ext>
              </a:extLst>
            </p:cNvPr>
            <p:cNvGrpSpPr>
              <a:grpSpLocks/>
            </p:cNvGrpSpPr>
            <p:nvPr userDrawn="1"/>
          </p:nvGrpSpPr>
          <p:grpSpPr bwMode="auto">
            <a:xfrm>
              <a:off x="1728" y="2230"/>
              <a:ext cx="4027" cy="2085"/>
              <a:chOff x="1728" y="2230"/>
              <a:chExt cx="4027" cy="2085"/>
            </a:xfrm>
          </p:grpSpPr>
          <p:sp>
            <p:nvSpPr>
              <p:cNvPr id="10246" name="Freeform 6">
                <a:extLst>
                  <a:ext uri="{FF2B5EF4-FFF2-40B4-BE49-F238E27FC236}">
                    <a16:creationId xmlns:a16="http://schemas.microsoft.com/office/drawing/2014/main" id="{443A87E2-8C34-4352-A749-362D697E78C2}"/>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247" name="Freeform 7">
                <a:extLst>
                  <a:ext uri="{FF2B5EF4-FFF2-40B4-BE49-F238E27FC236}">
                    <a16:creationId xmlns:a16="http://schemas.microsoft.com/office/drawing/2014/main" id="{346B70D9-6185-47B0-8E5A-183761284B1D}"/>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248" name="Freeform 8">
                <a:extLst>
                  <a:ext uri="{FF2B5EF4-FFF2-40B4-BE49-F238E27FC236}">
                    <a16:creationId xmlns:a16="http://schemas.microsoft.com/office/drawing/2014/main" id="{C2481CCB-9610-40CE-98DC-03A6CE1423D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38" name="Freeform 9">
                <a:extLst>
                  <a:ext uri="{FF2B5EF4-FFF2-40B4-BE49-F238E27FC236}">
                    <a16:creationId xmlns:a16="http://schemas.microsoft.com/office/drawing/2014/main" id="{5BF5AB21-CCBB-4D52-82D9-F18555CC975D}"/>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0" name="Freeform 10">
                <a:extLst>
                  <a:ext uri="{FF2B5EF4-FFF2-40B4-BE49-F238E27FC236}">
                    <a16:creationId xmlns:a16="http://schemas.microsoft.com/office/drawing/2014/main" id="{7864EA2E-EA49-4C2F-8219-D4EB01D681EF}"/>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10251" name="Freeform 11">
              <a:extLst>
                <a:ext uri="{FF2B5EF4-FFF2-40B4-BE49-F238E27FC236}">
                  <a16:creationId xmlns:a16="http://schemas.microsoft.com/office/drawing/2014/main" id="{5F070502-1124-4C72-812B-E910A6227C84}"/>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34" name="Freeform 12">
              <a:extLst>
                <a:ext uri="{FF2B5EF4-FFF2-40B4-BE49-F238E27FC236}">
                  <a16:creationId xmlns:a16="http://schemas.microsoft.com/office/drawing/2014/main" id="{0D5E93CE-FF9A-4EA9-BD9F-AC45677F789A}"/>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253" name="Rectangle 13">
            <a:extLst>
              <a:ext uri="{FF2B5EF4-FFF2-40B4-BE49-F238E27FC236}">
                <a16:creationId xmlns:a16="http://schemas.microsoft.com/office/drawing/2014/main" id="{662AEC72-1A99-48AF-A745-E91690BD6465}"/>
              </a:ext>
            </a:extLst>
          </p:cNvPr>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54" name="Rectangle 14">
            <a:extLst>
              <a:ext uri="{FF2B5EF4-FFF2-40B4-BE49-F238E27FC236}">
                <a16:creationId xmlns:a16="http://schemas.microsoft.com/office/drawing/2014/main" id="{5722FBBE-14AD-4D0E-842E-2009B6730DF7}"/>
              </a:ext>
            </a:extLst>
          </p:cNvPr>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defRPr>
            </a:lvl1pPr>
          </a:lstStyle>
          <a:p>
            <a:pPr>
              <a:defRPr/>
            </a:pPr>
            <a:endParaRPr lang="en-US" altLang="en-US"/>
          </a:p>
        </p:txBody>
      </p:sp>
      <p:sp>
        <p:nvSpPr>
          <p:cNvPr id="10255" name="Rectangle 15">
            <a:extLst>
              <a:ext uri="{FF2B5EF4-FFF2-40B4-BE49-F238E27FC236}">
                <a16:creationId xmlns:a16="http://schemas.microsoft.com/office/drawing/2014/main" id="{70FFDF00-5495-43C8-A19E-66025597EF5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5027216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r>
              <a:rPr lang="en-US" dirty="0"/>
              <a:t>Hermitage Hills Home Owner’s Association </a:t>
            </a:r>
          </a:p>
        </p:txBody>
      </p:sp>
      <p:sp>
        <p:nvSpPr>
          <p:cNvPr id="3" name="Subtitle 2"/>
          <p:cNvSpPr>
            <a:spLocks noGrp="1"/>
          </p:cNvSpPr>
          <p:nvPr>
            <p:ph type="subTitle" idx="1"/>
          </p:nvPr>
        </p:nvSpPr>
        <p:spPr>
          <a:xfrm>
            <a:off x="1371600" y="4419600"/>
            <a:ext cx="6400800" cy="1752600"/>
          </a:xfrm>
        </p:spPr>
        <p:txBody>
          <a:bodyPr/>
          <a:lstStyle/>
          <a:p>
            <a:r>
              <a:rPr lang="en-US" dirty="0">
                <a:solidFill>
                  <a:schemeClr val="tx1"/>
                </a:solidFill>
              </a:rPr>
              <a:t>Spring 2018 Meeting</a:t>
            </a:r>
          </a:p>
          <a:p>
            <a:r>
              <a:rPr lang="en-US" b="1" dirty="0">
                <a:solidFill>
                  <a:srgbClr val="FF0000"/>
                </a:solidFill>
              </a:rPr>
              <a:t>Please be courteous to others and mute all cell phone ringers.</a:t>
            </a:r>
          </a:p>
        </p:txBody>
      </p:sp>
      <p:pic>
        <p:nvPicPr>
          <p:cNvPr id="4" name="Picture 3" descr="HHSign3.jpg"/>
          <p:cNvPicPr>
            <a:picLocks noChangeAspect="1"/>
          </p:cNvPicPr>
          <p:nvPr/>
        </p:nvPicPr>
        <p:blipFill>
          <a:blip r:embed="rId2" cstate="print"/>
          <a:stretch>
            <a:fillRect/>
          </a:stretch>
        </p:blipFill>
        <p:spPr>
          <a:xfrm>
            <a:off x="1371600" y="457200"/>
            <a:ext cx="6324600" cy="16220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2018 Planned Road Repairs</a:t>
            </a:r>
            <a:endParaRPr lang="en-US" dirty="0"/>
          </a:p>
        </p:txBody>
      </p:sp>
      <p:sp>
        <p:nvSpPr>
          <p:cNvPr id="3" name="Content Placeholder 2"/>
          <p:cNvSpPr>
            <a:spLocks noGrp="1"/>
          </p:cNvSpPr>
          <p:nvPr>
            <p:ph idx="1"/>
          </p:nvPr>
        </p:nvSpPr>
        <p:spPr>
          <a:xfrm>
            <a:off x="457200" y="1219200"/>
            <a:ext cx="8229600" cy="4906963"/>
          </a:xfrm>
        </p:spPr>
        <p:txBody>
          <a:bodyPr/>
          <a:lstStyle/>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Westbourne (Unpaved area to Parking Pad)</a:t>
            </a:r>
          </a:p>
          <a:p>
            <a:r>
              <a:rPr lang="en-US" sz="2800" dirty="0"/>
              <a:t>$38,650</a:t>
            </a:r>
          </a:p>
          <a:p>
            <a:r>
              <a:rPr lang="en-US" sz="2800" dirty="0"/>
              <a:t>Dig out deteriorate area, install new base. Repave with 2 layers of asphalt to the corner of </a:t>
            </a:r>
            <a:r>
              <a:rPr lang="en-US" sz="2800" dirty="0" err="1"/>
              <a:t>Turnbridge</a:t>
            </a:r>
            <a:r>
              <a:rPr lang="en-US" sz="2800" dirty="0"/>
              <a:t>.</a:t>
            </a:r>
          </a:p>
        </p:txBody>
      </p:sp>
      <p:pic>
        <p:nvPicPr>
          <p:cNvPr id="6" name="Picture 5"/>
          <p:cNvPicPr>
            <a:picLocks noChangeAspect="1"/>
          </p:cNvPicPr>
          <p:nvPr/>
        </p:nvPicPr>
        <p:blipFill>
          <a:blip r:embed="rId2"/>
          <a:stretch>
            <a:fillRect/>
          </a:stretch>
        </p:blipFill>
        <p:spPr>
          <a:xfrm>
            <a:off x="1219200" y="3962400"/>
            <a:ext cx="6948233" cy="2163763"/>
          </a:xfrm>
          <a:prstGeom prst="rect">
            <a:avLst/>
          </a:prstGeom>
        </p:spPr>
      </p:pic>
    </p:spTree>
    <p:extLst>
      <p:ext uri="{BB962C8B-B14F-4D97-AF65-F5344CB8AC3E}">
        <p14:creationId xmlns:p14="http://schemas.microsoft.com/office/powerpoint/2010/main" val="2826284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2018 Planned Road Repairs</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Hermitage (High Cliff to Westbourne)</a:t>
            </a:r>
          </a:p>
          <a:p>
            <a:r>
              <a:rPr lang="en-US" dirty="0"/>
              <a:t>$27,000</a:t>
            </a:r>
          </a:p>
          <a:p>
            <a:r>
              <a:rPr lang="en-US" dirty="0"/>
              <a:t>Dig out deteriorated areas, repair, and repave with 2 layers of asphalt.</a:t>
            </a:r>
          </a:p>
          <a:p>
            <a:pPr marL="0" indent="0">
              <a:buNone/>
            </a:pPr>
            <a:endParaRPr lang="en-US" dirty="0"/>
          </a:p>
          <a:p>
            <a:endParaRPr lang="en-US" dirty="0"/>
          </a:p>
        </p:txBody>
      </p:sp>
      <p:pic>
        <p:nvPicPr>
          <p:cNvPr id="6" name="Picture 5"/>
          <p:cNvPicPr>
            <a:picLocks noChangeAspect="1"/>
          </p:cNvPicPr>
          <p:nvPr/>
        </p:nvPicPr>
        <p:blipFill>
          <a:blip r:embed="rId2"/>
          <a:stretch>
            <a:fillRect/>
          </a:stretch>
        </p:blipFill>
        <p:spPr>
          <a:xfrm>
            <a:off x="5286375" y="3988441"/>
            <a:ext cx="3248025" cy="2381250"/>
          </a:xfrm>
          <a:prstGeom prst="rect">
            <a:avLst/>
          </a:prstGeom>
        </p:spPr>
      </p:pic>
    </p:spTree>
    <p:extLst>
      <p:ext uri="{BB962C8B-B14F-4D97-AF65-F5344CB8AC3E}">
        <p14:creationId xmlns:p14="http://schemas.microsoft.com/office/powerpoint/2010/main" val="2358590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2018 Planned Road Repairs</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Hermitage (Saline to High Cliff)</a:t>
            </a:r>
          </a:p>
          <a:p>
            <a:r>
              <a:rPr lang="en-US" sz="2800" dirty="0"/>
              <a:t>$54,930</a:t>
            </a:r>
          </a:p>
          <a:p>
            <a:r>
              <a:rPr lang="en-US" sz="2800" dirty="0"/>
              <a:t>Repave with 2 layers of </a:t>
            </a:r>
          </a:p>
          <a:p>
            <a:pPr marL="0" indent="0">
              <a:buNone/>
            </a:pPr>
            <a:r>
              <a:rPr lang="en-US" sz="2800" dirty="0"/>
              <a:t>asphalt over entire area</a:t>
            </a:r>
          </a:p>
        </p:txBody>
      </p:sp>
      <p:pic>
        <p:nvPicPr>
          <p:cNvPr id="6" name="Picture 5"/>
          <p:cNvPicPr>
            <a:picLocks noChangeAspect="1"/>
          </p:cNvPicPr>
          <p:nvPr/>
        </p:nvPicPr>
        <p:blipFill>
          <a:blip r:embed="rId2"/>
          <a:stretch>
            <a:fillRect/>
          </a:stretch>
        </p:blipFill>
        <p:spPr>
          <a:xfrm>
            <a:off x="5867400" y="1417638"/>
            <a:ext cx="2895600" cy="5031362"/>
          </a:xfrm>
          <a:prstGeom prst="rect">
            <a:avLst/>
          </a:prstGeom>
        </p:spPr>
      </p:pic>
    </p:spTree>
    <p:extLst>
      <p:ext uri="{BB962C8B-B14F-4D97-AF65-F5344CB8AC3E}">
        <p14:creationId xmlns:p14="http://schemas.microsoft.com/office/powerpoint/2010/main" val="382150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538F9-D186-4899-A744-B7ECE0F441D7}"/>
              </a:ext>
            </a:extLst>
          </p:cNvPr>
          <p:cNvSpPr>
            <a:spLocks noGrp="1"/>
          </p:cNvSpPr>
          <p:nvPr>
            <p:ph type="ctrTitle"/>
          </p:nvPr>
        </p:nvSpPr>
        <p:spPr>
          <a:xfrm>
            <a:off x="685800" y="457201"/>
            <a:ext cx="7772400" cy="1295399"/>
          </a:xfrm>
        </p:spPr>
        <p:txBody>
          <a:bodyPr/>
          <a:lstStyle/>
          <a:p>
            <a:r>
              <a:rPr lang="en-US" b="1" dirty="0"/>
              <a:t>2018 Planned Road Repairs</a:t>
            </a:r>
            <a:endParaRPr lang="en-US" dirty="0"/>
          </a:p>
        </p:txBody>
      </p:sp>
      <p:sp>
        <p:nvSpPr>
          <p:cNvPr id="3" name="Subtitle 2">
            <a:extLst>
              <a:ext uri="{FF2B5EF4-FFF2-40B4-BE49-F238E27FC236}">
                <a16:creationId xmlns:a16="http://schemas.microsoft.com/office/drawing/2014/main" id="{DF2F3A8F-B2F2-4198-A331-375C61996C08}"/>
              </a:ext>
            </a:extLst>
          </p:cNvPr>
          <p:cNvSpPr>
            <a:spLocks noGrp="1"/>
          </p:cNvSpPr>
          <p:nvPr>
            <p:ph type="subTitle" idx="1"/>
          </p:nvPr>
        </p:nvSpPr>
        <p:spPr>
          <a:xfrm>
            <a:off x="685800" y="1752600"/>
            <a:ext cx="7924800" cy="3886200"/>
          </a:xfrm>
        </p:spPr>
        <p:txBody>
          <a:bodyPr>
            <a:normAutofit/>
          </a:bodyPr>
          <a:lstStyle/>
          <a:p>
            <a:pPr marL="457200" indent="-457200" algn="l">
              <a:buFont typeface="Arial" panose="020B0604020202020204" pitchFamily="34" charset="0"/>
              <a:buChar char="•"/>
            </a:pPr>
            <a:r>
              <a:rPr lang="en-US" dirty="0">
                <a:solidFill>
                  <a:schemeClr val="tx1"/>
                </a:solidFill>
              </a:rPr>
              <a:t>We had these 3 projects were originally bid as separate projects for a total of $120,580.00</a:t>
            </a:r>
          </a:p>
          <a:p>
            <a:pPr marL="457200" indent="-457200" algn="l">
              <a:buFont typeface="Arial" panose="020B0604020202020204" pitchFamily="34" charset="0"/>
              <a:buChar char="•"/>
            </a:pPr>
            <a:r>
              <a:rPr lang="en-US" dirty="0">
                <a:solidFill>
                  <a:schemeClr val="tx1"/>
                </a:solidFill>
              </a:rPr>
              <a:t>The bid to do all 3 at once is $64,800.00</a:t>
            </a:r>
          </a:p>
          <a:p>
            <a:pPr marL="457200" indent="-457200" algn="l">
              <a:buFont typeface="Arial" panose="020B0604020202020204" pitchFamily="34" charset="0"/>
              <a:buChar char="•"/>
            </a:pPr>
            <a:r>
              <a:rPr lang="en-US" dirty="0">
                <a:solidFill>
                  <a:schemeClr val="tx1"/>
                </a:solidFill>
              </a:rPr>
              <a:t>The work will be done this summer.</a:t>
            </a:r>
          </a:p>
          <a:p>
            <a:pPr marL="457200" indent="-457200" algn="l">
              <a:buFont typeface="Arial" panose="020B0604020202020204" pitchFamily="34" charset="0"/>
              <a:buChar char="•"/>
            </a:pPr>
            <a:r>
              <a:rPr lang="en-US" dirty="0">
                <a:solidFill>
                  <a:schemeClr val="tx1"/>
                </a:solidFill>
              </a:rPr>
              <a:t>Other work planned: Pothole Patching and Repairs on Lazy Oak entrance.</a:t>
            </a:r>
          </a:p>
          <a:p>
            <a:pPr marL="457200" indent="-457200" algn="l">
              <a:buFont typeface="Arial" panose="020B0604020202020204" pitchFamily="34" charset="0"/>
              <a:buChar char="•"/>
            </a:pPr>
            <a:endParaRPr lang="en-US" dirty="0">
              <a:solidFill>
                <a:schemeClr val="tx1"/>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423144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Future Planned Road Repairs</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a:t>Timberside</a:t>
            </a:r>
            <a:endParaRPr lang="en-US" dirty="0"/>
          </a:p>
          <a:p>
            <a:r>
              <a:rPr lang="en-US" dirty="0"/>
              <a:t>$30,750</a:t>
            </a:r>
          </a:p>
          <a:p>
            <a:r>
              <a:rPr lang="en-US" dirty="0"/>
              <a:t>Repair and Repave from</a:t>
            </a:r>
          </a:p>
          <a:p>
            <a:pPr marL="0" indent="0">
              <a:buNone/>
            </a:pPr>
            <a:r>
              <a:rPr lang="en-US" dirty="0"/>
              <a:t>   Saline to Walnut Ridge</a:t>
            </a:r>
          </a:p>
        </p:txBody>
      </p:sp>
      <p:pic>
        <p:nvPicPr>
          <p:cNvPr id="5" name="Picture 4"/>
          <p:cNvPicPr>
            <a:picLocks noChangeAspect="1"/>
          </p:cNvPicPr>
          <p:nvPr/>
        </p:nvPicPr>
        <p:blipFill>
          <a:blip r:embed="rId2"/>
          <a:stretch>
            <a:fillRect/>
          </a:stretch>
        </p:blipFill>
        <p:spPr>
          <a:xfrm>
            <a:off x="5132832" y="1783475"/>
            <a:ext cx="3848100" cy="4552682"/>
          </a:xfrm>
          <a:prstGeom prst="rect">
            <a:avLst/>
          </a:prstGeom>
        </p:spPr>
      </p:pic>
    </p:spTree>
    <p:extLst>
      <p:ext uri="{BB962C8B-B14F-4D97-AF65-F5344CB8AC3E}">
        <p14:creationId xmlns:p14="http://schemas.microsoft.com/office/powerpoint/2010/main" val="26576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t>Future Planned Road Repairs</a:t>
            </a:r>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dirty="0"/>
              <a:t>Upper Pine Haven Drive</a:t>
            </a:r>
          </a:p>
          <a:p>
            <a:r>
              <a:rPr lang="en-US" sz="2800" dirty="0"/>
              <a:t>$48,000</a:t>
            </a:r>
          </a:p>
          <a:p>
            <a:r>
              <a:rPr lang="en-US" sz="2800" dirty="0"/>
              <a:t>Dig out and re-pave with 2 layers of asphalt from Walnut Ridge to curve. </a:t>
            </a:r>
          </a:p>
          <a:p>
            <a:r>
              <a:rPr lang="en-US" sz="2800" dirty="0"/>
              <a:t>Replace 200 </a:t>
            </a:r>
            <a:r>
              <a:rPr lang="en-US" sz="2800" dirty="0" err="1"/>
              <a:t>ft</a:t>
            </a:r>
            <a:r>
              <a:rPr lang="en-US" sz="2800" dirty="0"/>
              <a:t> curbing</a:t>
            </a:r>
          </a:p>
        </p:txBody>
      </p:sp>
      <p:pic>
        <p:nvPicPr>
          <p:cNvPr id="5" name="Picture 4"/>
          <p:cNvPicPr>
            <a:picLocks noChangeAspect="1"/>
          </p:cNvPicPr>
          <p:nvPr/>
        </p:nvPicPr>
        <p:blipFill>
          <a:blip r:embed="rId3"/>
          <a:stretch>
            <a:fillRect/>
          </a:stretch>
        </p:blipFill>
        <p:spPr>
          <a:xfrm>
            <a:off x="3126252" y="3810000"/>
            <a:ext cx="5581650" cy="26955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Future Planned Road Repairs</a:t>
            </a:r>
            <a:endParaRPr lang="en-US" dirty="0"/>
          </a:p>
        </p:txBody>
      </p:sp>
      <p:sp>
        <p:nvSpPr>
          <p:cNvPr id="3" name="Content Placeholder 2"/>
          <p:cNvSpPr>
            <a:spLocks noGrp="1"/>
          </p:cNvSpPr>
          <p:nvPr>
            <p:ph idx="1"/>
          </p:nvPr>
        </p:nvSpPr>
        <p:spPr/>
        <p:txBody>
          <a:bodyPr/>
          <a:lstStyle/>
          <a:p>
            <a:endParaRPr lang="en-US" dirty="0"/>
          </a:p>
          <a:p>
            <a:pPr marL="0" indent="0">
              <a:buNone/>
            </a:pPr>
            <a:endParaRPr lang="en-US" dirty="0"/>
          </a:p>
        </p:txBody>
      </p:sp>
      <p:sp>
        <p:nvSpPr>
          <p:cNvPr id="4" name="Content Placeholder 2"/>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t>Westbourne (High Cliff to Hermitage)</a:t>
            </a:r>
          </a:p>
          <a:p>
            <a:r>
              <a:rPr lang="en-US" dirty="0"/>
              <a:t>$38,755</a:t>
            </a:r>
          </a:p>
          <a:p>
            <a:r>
              <a:rPr lang="en-US" dirty="0"/>
              <a:t>Dig out and repair corner, Pave entire section</a:t>
            </a:r>
          </a:p>
        </p:txBody>
      </p:sp>
      <p:pic>
        <p:nvPicPr>
          <p:cNvPr id="7" name="Picture 6"/>
          <p:cNvPicPr>
            <a:picLocks noChangeAspect="1"/>
          </p:cNvPicPr>
          <p:nvPr/>
        </p:nvPicPr>
        <p:blipFill>
          <a:blip r:embed="rId2"/>
          <a:stretch>
            <a:fillRect/>
          </a:stretch>
        </p:blipFill>
        <p:spPr>
          <a:xfrm>
            <a:off x="647700" y="3603625"/>
            <a:ext cx="7848600" cy="3009900"/>
          </a:xfrm>
          <a:prstGeom prst="rect">
            <a:avLst/>
          </a:prstGeom>
        </p:spPr>
      </p:pic>
    </p:spTree>
    <p:extLst>
      <p:ext uri="{BB962C8B-B14F-4D97-AF65-F5344CB8AC3E}">
        <p14:creationId xmlns:p14="http://schemas.microsoft.com/office/powerpoint/2010/main" val="133192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Future Planned Road Repairs</a:t>
            </a:r>
            <a:endParaRPr lang="en-US" dirty="0"/>
          </a:p>
        </p:txBody>
      </p:sp>
      <p:sp>
        <p:nvSpPr>
          <p:cNvPr id="3" name="Content Placeholder 2"/>
          <p:cNvSpPr>
            <a:spLocks noGrp="1"/>
          </p:cNvSpPr>
          <p:nvPr>
            <p:ph idx="1"/>
          </p:nvPr>
        </p:nvSpPr>
        <p:spPr/>
        <p:txBody>
          <a:bodyPr>
            <a:normAutofit/>
          </a:bodyPr>
          <a:lstStyle/>
          <a:p>
            <a:pPr marL="0" indent="0">
              <a:buNone/>
            </a:pPr>
            <a:r>
              <a:rPr lang="en-US" dirty="0"/>
              <a:t>Buckboard (bottom of the hill to corner)</a:t>
            </a:r>
          </a:p>
          <a:p>
            <a:r>
              <a:rPr lang="en-US" dirty="0"/>
              <a:t>$28,000</a:t>
            </a:r>
          </a:p>
          <a:p>
            <a:r>
              <a:rPr lang="en-US" dirty="0"/>
              <a:t>Install drainage tiles, repair </a:t>
            </a:r>
          </a:p>
          <a:p>
            <a:pPr marL="0" indent="0">
              <a:buNone/>
            </a:pPr>
            <a:r>
              <a:rPr lang="en-US" dirty="0"/>
              <a:t>existing structure, repave</a:t>
            </a:r>
          </a:p>
          <a:p>
            <a:endParaRPr lang="en-US" dirty="0"/>
          </a:p>
        </p:txBody>
      </p:sp>
      <p:pic>
        <p:nvPicPr>
          <p:cNvPr id="5" name="Picture 4"/>
          <p:cNvPicPr>
            <a:picLocks noChangeAspect="1"/>
          </p:cNvPicPr>
          <p:nvPr/>
        </p:nvPicPr>
        <p:blipFill>
          <a:blip r:embed="rId2"/>
          <a:stretch>
            <a:fillRect/>
          </a:stretch>
        </p:blipFill>
        <p:spPr>
          <a:xfrm>
            <a:off x="5610225" y="2514600"/>
            <a:ext cx="3076575" cy="3952875"/>
          </a:xfrm>
          <a:prstGeom prst="rect">
            <a:avLst/>
          </a:prstGeom>
        </p:spPr>
      </p:pic>
    </p:spTree>
    <p:extLst>
      <p:ext uri="{BB962C8B-B14F-4D97-AF65-F5344CB8AC3E}">
        <p14:creationId xmlns:p14="http://schemas.microsoft.com/office/powerpoint/2010/main" val="386288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State of the Subdivision (</a:t>
            </a:r>
            <a:r>
              <a:rPr lang="en-US" b="1" dirty="0" err="1"/>
              <a:t>Cont</a:t>
            </a:r>
            <a:r>
              <a:rPr lang="en-US" b="1" dirty="0"/>
              <a:t>)</a:t>
            </a:r>
          </a:p>
        </p:txBody>
      </p:sp>
      <p:sp>
        <p:nvSpPr>
          <p:cNvPr id="3" name="Content Placeholder 2"/>
          <p:cNvSpPr>
            <a:spLocks noGrp="1"/>
          </p:cNvSpPr>
          <p:nvPr>
            <p:ph idx="1"/>
          </p:nvPr>
        </p:nvSpPr>
        <p:spPr>
          <a:xfrm>
            <a:off x="457200" y="1371600"/>
            <a:ext cx="8229600" cy="4754563"/>
          </a:xfrm>
        </p:spPr>
        <p:txBody>
          <a:bodyPr>
            <a:normAutofit/>
          </a:bodyPr>
          <a:lstStyle/>
          <a:p>
            <a:pPr>
              <a:buNone/>
            </a:pPr>
            <a:r>
              <a:rPr lang="en-US" b="1" dirty="0"/>
              <a:t>Snow plowing: </a:t>
            </a:r>
            <a:r>
              <a:rPr lang="en-US" u="sng" dirty="0"/>
              <a:t>Snow plowing is a 2 tier plan</a:t>
            </a:r>
          </a:p>
          <a:p>
            <a:r>
              <a:rPr lang="en-US" dirty="0"/>
              <a:t>Tier 1 = For light snow falls, only steep hills and entrances will be salted and plowed. </a:t>
            </a:r>
          </a:p>
          <a:p>
            <a:r>
              <a:rPr lang="en-US" dirty="0"/>
              <a:t>Tier 2 = For heavy snow falls, most paved roads will be salted and plowed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a:t>Assessments and Revenue</a:t>
            </a:r>
          </a:p>
        </p:txBody>
      </p:sp>
      <p:sp>
        <p:nvSpPr>
          <p:cNvPr id="3" name="Content Placeholder 2"/>
          <p:cNvSpPr>
            <a:spLocks noGrp="1"/>
          </p:cNvSpPr>
          <p:nvPr>
            <p:ph idx="1"/>
          </p:nvPr>
        </p:nvSpPr>
        <p:spPr/>
        <p:txBody>
          <a:bodyPr>
            <a:normAutofit/>
          </a:bodyPr>
          <a:lstStyle/>
          <a:p>
            <a:pPr>
              <a:buNone/>
            </a:pPr>
            <a:r>
              <a:rPr lang="en-US" b="1" dirty="0"/>
              <a:t>Assessments:</a:t>
            </a:r>
          </a:p>
          <a:p>
            <a:r>
              <a:rPr lang="en-US" dirty="0"/>
              <a:t>2018 Assessments will be mailed out on May 1 and due on June 30.</a:t>
            </a:r>
            <a:r>
              <a:rPr lang="en-US" baseline="30000" dirty="0"/>
              <a:t> </a:t>
            </a:r>
            <a:endParaRPr lang="en-US" dirty="0"/>
          </a:p>
          <a:p>
            <a:r>
              <a:rPr lang="en-US" dirty="0"/>
              <a:t>A 2</a:t>
            </a:r>
            <a:r>
              <a:rPr lang="en-US" baseline="30000" dirty="0"/>
              <a:t>nd</a:t>
            </a:r>
            <a:r>
              <a:rPr lang="en-US" dirty="0"/>
              <a:t> bill will be mailed July 1</a:t>
            </a:r>
            <a:r>
              <a:rPr lang="en-US" baseline="30000" dirty="0"/>
              <a:t>st</a:t>
            </a:r>
            <a:r>
              <a:rPr lang="en-US" dirty="0"/>
              <a:t>  to any unpaid account that will include late penalties.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b="1" dirty="0"/>
              <a:t>Agenda</a:t>
            </a:r>
            <a:br>
              <a:rPr lang="en-US" dirty="0"/>
            </a:br>
            <a:endParaRPr lang="en-US" dirty="0"/>
          </a:p>
        </p:txBody>
      </p:sp>
      <p:sp>
        <p:nvSpPr>
          <p:cNvPr id="3" name="Content Placeholder 2"/>
          <p:cNvSpPr>
            <a:spLocks noGrp="1"/>
          </p:cNvSpPr>
          <p:nvPr>
            <p:ph idx="1"/>
          </p:nvPr>
        </p:nvSpPr>
        <p:spPr>
          <a:xfrm>
            <a:off x="381000" y="1066800"/>
            <a:ext cx="8229600" cy="5105400"/>
          </a:xfrm>
        </p:spPr>
        <p:txBody>
          <a:bodyPr>
            <a:normAutofit/>
          </a:bodyPr>
          <a:lstStyle/>
          <a:p>
            <a:r>
              <a:rPr lang="en-US" dirty="0"/>
              <a:t>Welcome and Introduction </a:t>
            </a:r>
          </a:p>
          <a:p>
            <a:r>
              <a:rPr lang="en-US" dirty="0"/>
              <a:t>State of the subdivision</a:t>
            </a:r>
          </a:p>
          <a:p>
            <a:pPr marL="857250" lvl="1" indent="-457200"/>
            <a:r>
              <a:rPr lang="en-US" dirty="0"/>
              <a:t>Common Grounds repair update</a:t>
            </a:r>
          </a:p>
          <a:p>
            <a:pPr marL="857250" lvl="1" indent="-457200"/>
            <a:r>
              <a:rPr lang="en-US" dirty="0"/>
              <a:t>	Road Repair updates</a:t>
            </a:r>
          </a:p>
          <a:p>
            <a:r>
              <a:rPr lang="en-US" dirty="0"/>
              <a:t>Assessment billing and Revenue reports </a:t>
            </a:r>
          </a:p>
          <a:p>
            <a:r>
              <a:rPr lang="en-US" dirty="0"/>
              <a:t>Ballot Items</a:t>
            </a:r>
          </a:p>
          <a:p>
            <a:r>
              <a:rPr lang="en-US" dirty="0"/>
              <a:t>Questions and Answers</a:t>
            </a:r>
          </a:p>
          <a:p>
            <a:r>
              <a:rPr lang="en-US" dirty="0"/>
              <a:t>Conclusion and Collection of Ballots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8610600" cy="1219199"/>
          </a:xfrm>
        </p:spPr>
        <p:txBody>
          <a:bodyPr>
            <a:normAutofit/>
          </a:bodyPr>
          <a:lstStyle/>
          <a:p>
            <a:r>
              <a:rPr lang="en-US" b="1" dirty="0"/>
              <a:t>FY 2017-2018 Assessment Revenues</a:t>
            </a:r>
            <a:endParaRPr lang="en-US" dirty="0"/>
          </a:p>
        </p:txBody>
      </p:sp>
      <p:sp>
        <p:nvSpPr>
          <p:cNvPr id="3" name="Subtitle 2"/>
          <p:cNvSpPr>
            <a:spLocks noGrp="1"/>
          </p:cNvSpPr>
          <p:nvPr>
            <p:ph type="subTitle" idx="1"/>
          </p:nvPr>
        </p:nvSpPr>
        <p:spPr>
          <a:xfrm>
            <a:off x="1409700" y="1371600"/>
            <a:ext cx="6400800" cy="4953000"/>
          </a:xfrm>
        </p:spPr>
        <p:txBody>
          <a:bodyPr/>
          <a:lstStyle/>
          <a:p>
            <a:endParaRPr lang="en-US" dirty="0"/>
          </a:p>
        </p:txBody>
      </p:sp>
      <p:graphicFrame>
        <p:nvGraphicFramePr>
          <p:cNvPr id="4" name="Table 3">
            <a:extLst>
              <a:ext uri="{FF2B5EF4-FFF2-40B4-BE49-F238E27FC236}">
                <a16:creationId xmlns:a16="http://schemas.microsoft.com/office/drawing/2014/main" id="{C9CE95F4-E565-4B0C-8E02-CAA52B097ECB}"/>
              </a:ext>
            </a:extLst>
          </p:cNvPr>
          <p:cNvGraphicFramePr>
            <a:graphicFrameLocks noGrp="1"/>
          </p:cNvGraphicFramePr>
          <p:nvPr>
            <p:extLst>
              <p:ext uri="{D42A27DB-BD31-4B8C-83A1-F6EECF244321}">
                <p14:modId xmlns:p14="http://schemas.microsoft.com/office/powerpoint/2010/main" val="3409981779"/>
              </p:ext>
            </p:extLst>
          </p:nvPr>
        </p:nvGraphicFramePr>
        <p:xfrm>
          <a:off x="457200" y="1143000"/>
          <a:ext cx="8305800" cy="5334001"/>
        </p:xfrm>
        <a:graphic>
          <a:graphicData uri="http://schemas.openxmlformats.org/drawingml/2006/table">
            <a:tbl>
              <a:tblPr/>
              <a:tblGrid>
                <a:gridCol w="231926">
                  <a:extLst>
                    <a:ext uri="{9D8B030D-6E8A-4147-A177-3AD203B41FA5}">
                      <a16:colId xmlns:a16="http://schemas.microsoft.com/office/drawing/2014/main" val="3456694950"/>
                    </a:ext>
                  </a:extLst>
                </a:gridCol>
                <a:gridCol w="927699">
                  <a:extLst>
                    <a:ext uri="{9D8B030D-6E8A-4147-A177-3AD203B41FA5}">
                      <a16:colId xmlns:a16="http://schemas.microsoft.com/office/drawing/2014/main" val="2902736937"/>
                    </a:ext>
                  </a:extLst>
                </a:gridCol>
                <a:gridCol w="1464025">
                  <a:extLst>
                    <a:ext uri="{9D8B030D-6E8A-4147-A177-3AD203B41FA5}">
                      <a16:colId xmlns:a16="http://schemas.microsoft.com/office/drawing/2014/main" val="200423427"/>
                    </a:ext>
                  </a:extLst>
                </a:gridCol>
                <a:gridCol w="1758760">
                  <a:extLst>
                    <a:ext uri="{9D8B030D-6E8A-4147-A177-3AD203B41FA5}">
                      <a16:colId xmlns:a16="http://schemas.microsoft.com/office/drawing/2014/main" val="2831293670"/>
                    </a:ext>
                  </a:extLst>
                </a:gridCol>
                <a:gridCol w="2357899">
                  <a:extLst>
                    <a:ext uri="{9D8B030D-6E8A-4147-A177-3AD203B41FA5}">
                      <a16:colId xmlns:a16="http://schemas.microsoft.com/office/drawing/2014/main" val="642265023"/>
                    </a:ext>
                  </a:extLst>
                </a:gridCol>
                <a:gridCol w="1565491">
                  <a:extLst>
                    <a:ext uri="{9D8B030D-6E8A-4147-A177-3AD203B41FA5}">
                      <a16:colId xmlns:a16="http://schemas.microsoft.com/office/drawing/2014/main" val="2757396006"/>
                    </a:ext>
                  </a:extLst>
                </a:gridCol>
              </a:tblGrid>
              <a:tr h="224477">
                <a:tc gridSpan="6">
                  <a:txBody>
                    <a:bodyPr/>
                    <a:lstStyle/>
                    <a:p>
                      <a:pPr algn="ctr" fontAlgn="b"/>
                      <a:r>
                        <a:rPr lang="en-US" sz="1100" b="1" i="0" u="none" strike="noStrike">
                          <a:solidFill>
                            <a:srgbClr val="000000"/>
                          </a:solidFill>
                          <a:effectLst/>
                          <a:latin typeface="Calibri" panose="020F0502020204030204" pitchFamily="34" charset="0"/>
                        </a:rPr>
                        <a:t>INCOME &amp; EXPENSE STATEMENT</a:t>
                      </a:r>
                    </a:p>
                  </a:txBody>
                  <a:tcPr marL="9070" marR="9070" marT="9070"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2114381"/>
                  </a:ext>
                </a:extLst>
              </a:tr>
              <a:tr h="235166">
                <a:tc gridSpan="6">
                  <a:txBody>
                    <a:bodyPr/>
                    <a:lstStyle/>
                    <a:p>
                      <a:pPr algn="ctr" fontAlgn="b"/>
                      <a:r>
                        <a:rPr lang="en-US" sz="1100" b="1" i="0" u="none" strike="noStrike">
                          <a:solidFill>
                            <a:srgbClr val="000000"/>
                          </a:solidFill>
                          <a:effectLst/>
                          <a:latin typeface="Calibri" panose="020F0502020204030204" pitchFamily="34" charset="0"/>
                        </a:rPr>
                        <a:t>Fiscal year 2017-18</a:t>
                      </a:r>
                    </a:p>
                  </a:txBody>
                  <a:tcPr marL="9070" marR="9070" marT="9070" marB="0" anchor="b">
                    <a:lnL>
                      <a:noFill/>
                    </a:lnL>
                    <a:lnR>
                      <a:noFill/>
                    </a:lnR>
                    <a:lnT>
                      <a:noFill/>
                    </a:lnT>
                    <a:lnB>
                      <a:noFill/>
                    </a:lnB>
                    <a:solidFill>
                      <a:srgbClr val="C4D79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7211421"/>
                  </a:ext>
                </a:extLst>
              </a:tr>
              <a:tr h="235166">
                <a:tc>
                  <a:txBody>
                    <a:bodyPr/>
                    <a:lstStyle/>
                    <a:p>
                      <a:pPr algn="ctr" fontAlgn="b"/>
                      <a:r>
                        <a:rPr lang="en-US" sz="1000" b="1" i="0" u="none" strike="noStrike">
                          <a:solidFill>
                            <a:srgbClr val="000000"/>
                          </a:solidFill>
                          <a:effectLst/>
                          <a:latin typeface="Calibri" panose="020F050202020403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US" sz="1100" b="1" i="0" u="none" strike="noStrike">
                          <a:solidFill>
                            <a:srgbClr val="000000"/>
                          </a:solidFill>
                          <a:effectLst/>
                          <a:latin typeface="Calibri" panose="020F0502020204030204" pitchFamily="34" charset="0"/>
                        </a:rPr>
                        <a:t>Bank Balance on: </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1-May-17</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b"/>
                      <a:r>
                        <a:rPr lang="en-US" sz="1100" b="1" i="0" u="none" strike="noStrike">
                          <a:solidFill>
                            <a:srgbClr val="000000"/>
                          </a:solidFill>
                          <a:effectLst/>
                          <a:latin typeface="Calibri" panose="020F0502020204030204" pitchFamily="34" charset="0"/>
                        </a:rPr>
                        <a:t>$25,914.60</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a:solidFill>
                            <a:srgbClr val="000000"/>
                          </a:solidFill>
                          <a:effectLst/>
                          <a:latin typeface="Calibri" panose="020F0502020204030204" pitchFamily="34" charset="0"/>
                        </a:rPr>
                        <a:t> </a:t>
                      </a:r>
                    </a:p>
                  </a:txBody>
                  <a:tcPr marL="9070" marR="9070" marT="907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791711974"/>
                  </a:ext>
                </a:extLst>
              </a:tr>
              <a:tr h="235166">
                <a:tc>
                  <a:txBody>
                    <a:bodyPr/>
                    <a:lstStyle/>
                    <a:p>
                      <a:pPr algn="ctr" fontAlgn="b"/>
                      <a:r>
                        <a:rPr lang="en-US" sz="1000" b="1" i="0" u="none" strike="noStrike">
                          <a:solidFill>
                            <a:srgbClr val="000000"/>
                          </a:solidFill>
                          <a:effectLst/>
                          <a:latin typeface="Calibri" panose="020F0502020204030204" pitchFamily="34" charset="0"/>
                        </a:rPr>
                        <a:t> </a:t>
                      </a:r>
                    </a:p>
                  </a:txBody>
                  <a:tcPr marL="9070" marR="9070" marT="9070" marB="0" anchor="b">
                    <a:lnL>
                      <a:noFill/>
                    </a:lnL>
                    <a:lnR>
                      <a:noFill/>
                    </a:lnR>
                    <a:lnT>
                      <a:noFill/>
                    </a:lnT>
                    <a:lnB>
                      <a:noFill/>
                    </a:lnB>
                    <a:solidFill>
                      <a:srgbClr val="FFFFFF"/>
                    </a:solidFill>
                  </a:tcPr>
                </a:tc>
                <a:tc gridSpan="5">
                  <a:txBody>
                    <a:bodyPr/>
                    <a:lstStyle/>
                    <a:p>
                      <a:pPr algn="ctr" fontAlgn="b"/>
                      <a:r>
                        <a:rPr lang="en-US" sz="1100" b="1" i="0" u="none" strike="noStrike">
                          <a:solidFill>
                            <a:srgbClr val="000000"/>
                          </a:solidFill>
                          <a:effectLst/>
                          <a:latin typeface="Calibri" panose="020F0502020204030204" pitchFamily="34" charset="0"/>
                        </a:rPr>
                        <a:t>INCOME</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2614218"/>
                  </a:ext>
                </a:extLst>
              </a:tr>
              <a:tr h="470334">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1" i="0" u="sng" strike="noStrike">
                          <a:solidFill>
                            <a:srgbClr val="000000"/>
                          </a:solidFill>
                          <a:effectLst/>
                          <a:latin typeface="Calibri" panose="020F0502020204030204" pitchFamily="34" charset="0"/>
                        </a:rPr>
                        <a:t>Year</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sng" strike="noStrike">
                          <a:solidFill>
                            <a:srgbClr val="000000"/>
                          </a:solidFill>
                          <a:effectLst/>
                          <a:latin typeface="Calibri" panose="020F0502020204030204" pitchFamily="34" charset="0"/>
                        </a:rPr>
                        <a:t>Month</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sng" strike="noStrike">
                          <a:solidFill>
                            <a:srgbClr val="000000"/>
                          </a:solidFill>
                          <a:effectLst/>
                          <a:latin typeface="Calibri" panose="020F0502020204030204" pitchFamily="34" charset="0"/>
                        </a:rPr>
                        <a:t>General Assessment Fund</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sng" strike="noStrike">
                          <a:solidFill>
                            <a:srgbClr val="000000"/>
                          </a:solidFill>
                          <a:effectLst/>
                          <a:latin typeface="Calibri" panose="020F0502020204030204" pitchFamily="34" charset="0"/>
                        </a:rPr>
                        <a:t>Street Assessment Fund</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1" i="0" u="sng" strike="noStrike">
                          <a:solidFill>
                            <a:srgbClr val="000000"/>
                          </a:solidFill>
                          <a:effectLst/>
                          <a:latin typeface="Calibri" panose="020F0502020204030204" pitchFamily="34" charset="0"/>
                        </a:rPr>
                        <a:t>Past Due Collections</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5916823"/>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May</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$8,050.00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$24,928.70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$819.00</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755196"/>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June</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$15,765.00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$34,099.15</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$2,388.56</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93759255"/>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July</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$2,675.00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$11,344.00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$25.00</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76733725"/>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August</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$1,350.00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$5,980.00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$1,453.66</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8188013"/>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September</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$290.00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$1,433.75</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$1,590.31</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6835328"/>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October</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$935.00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$655.00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$519.00</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47817548"/>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November</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$985.00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$4,154.73</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1185096"/>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2017</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December</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$150.00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$980.00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$2,076.94</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4293858"/>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January</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$130.00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$809.37</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0458593"/>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February</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$75.00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$325.00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$625.00</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5136003"/>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March</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$375.00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$1,571.67</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$3,108.47</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3566117"/>
                  </a:ext>
                </a:extLst>
              </a:tr>
              <a:tr h="235166">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100" b="0" i="0" u="none" strike="noStrike">
                          <a:solidFill>
                            <a:srgbClr val="000000"/>
                          </a:solidFill>
                          <a:effectLst/>
                          <a:latin typeface="Calibri" panose="020F0502020204030204" pitchFamily="34" charset="0"/>
                        </a:rPr>
                        <a:t>2018</a:t>
                      </a:r>
                    </a:p>
                  </a:txBody>
                  <a:tcPr marL="9070" marR="9070" marT="907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100" b="0" i="0" u="none" strike="noStrike">
                          <a:solidFill>
                            <a:srgbClr val="000000"/>
                          </a:solidFill>
                          <a:effectLst/>
                          <a:latin typeface="Calibri" panose="020F0502020204030204" pitchFamily="34" charset="0"/>
                        </a:rPr>
                        <a:t>April</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$50.00</a:t>
                      </a:r>
                    </a:p>
                  </a:txBody>
                  <a:tcPr marL="9070" marR="9070" marT="90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$2,904.72</a:t>
                      </a:r>
                    </a:p>
                  </a:txBody>
                  <a:tcPr marL="9070" marR="9070" marT="907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3149545"/>
                  </a:ext>
                </a:extLst>
              </a:tr>
              <a:tr h="235166">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ctr" fontAlgn="b"/>
                      <a:r>
                        <a:rPr lang="en-US" sz="1100" b="1" i="0" u="none" strike="noStrike">
                          <a:solidFill>
                            <a:srgbClr val="000000"/>
                          </a:solidFill>
                          <a:effectLst/>
                          <a:latin typeface="Calibri" panose="020F0502020204030204" pitchFamily="34" charset="0"/>
                        </a:rPr>
                        <a:t>Totals</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100" b="0" i="0" u="none" strike="noStrike">
                          <a:solidFill>
                            <a:srgbClr val="000000"/>
                          </a:solidFill>
                          <a:effectLst/>
                          <a:latin typeface="Calibri" panose="020F0502020204030204" pitchFamily="34" charset="0"/>
                        </a:rPr>
                        <a:t>$29,795.00</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$82,352.27</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$20,474.76</a:t>
                      </a:r>
                    </a:p>
                  </a:txBody>
                  <a:tcPr marL="9070" marR="9070" marT="907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9740522"/>
                  </a:ext>
                </a:extLst>
              </a:tr>
              <a:tr h="235166">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08845811"/>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US" sz="1100" b="1" i="0" u="none" strike="noStrike">
                          <a:solidFill>
                            <a:srgbClr val="000000"/>
                          </a:solidFill>
                          <a:effectLst/>
                          <a:latin typeface="Calibri" panose="020F0502020204030204" pitchFamily="34" charset="0"/>
                        </a:rPr>
                        <a:t>Total collected for</a:t>
                      </a:r>
                    </a:p>
                  </a:txBody>
                  <a:tcPr marL="9070" marR="9070" marT="907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100" b="1" i="0" u="none" strike="noStrike">
                          <a:solidFill>
                            <a:srgbClr val="000000"/>
                          </a:solidFill>
                          <a:effectLst/>
                          <a:latin typeface="Calibri" panose="020F0502020204030204" pitchFamily="34" charset="0"/>
                        </a:rPr>
                        <a:t>2017-18</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b"/>
                      <a:r>
                        <a:rPr lang="en-US" sz="1100" b="1" i="0" u="none" strike="noStrike">
                          <a:effectLst/>
                          <a:latin typeface="Calibri" panose="020F0502020204030204" pitchFamily="34" charset="0"/>
                        </a:rPr>
                        <a:t>$132,622.03</a:t>
                      </a:r>
                    </a:p>
                  </a:txBody>
                  <a:tcPr marL="9070" marR="9070" marT="907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99591143"/>
                  </a:ext>
                </a:extLst>
              </a:tr>
              <a:tr h="224477">
                <a:tc>
                  <a:txBody>
                    <a:bodyPr/>
                    <a:lstStyle/>
                    <a:p>
                      <a:pPr algn="l" fontAlgn="b"/>
                      <a:r>
                        <a:rPr lang="en-US" sz="10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2">
                  <a:txBody>
                    <a:bodyPr/>
                    <a:lstStyle/>
                    <a:p>
                      <a:pPr algn="l" fontAlgn="b"/>
                      <a:r>
                        <a:rPr lang="en-US" sz="1100" b="1" i="0" u="none" strike="noStrike">
                          <a:solidFill>
                            <a:srgbClr val="000000"/>
                          </a:solidFill>
                          <a:effectLst/>
                          <a:latin typeface="Calibri" panose="020F0502020204030204" pitchFamily="34" charset="0"/>
                        </a:rPr>
                        <a:t>+ Bank Balance on: </a:t>
                      </a:r>
                    </a:p>
                  </a:txBody>
                  <a:tcPr marL="9070" marR="9070" marT="907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1-May-17</a:t>
                      </a:r>
                    </a:p>
                  </a:txBody>
                  <a:tcPr marL="9070" marR="9070" marT="907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r" fontAlgn="b"/>
                      <a:r>
                        <a:rPr lang="en-US" sz="1100" b="1" i="0" u="none" strike="noStrike">
                          <a:solidFill>
                            <a:srgbClr val="000000"/>
                          </a:solidFill>
                          <a:effectLst/>
                          <a:latin typeface="Calibri" panose="020F0502020204030204" pitchFamily="34" charset="0"/>
                        </a:rPr>
                        <a:t>$25,914.60</a:t>
                      </a:r>
                    </a:p>
                  </a:txBody>
                  <a:tcPr marL="9070" marR="9070" marT="907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a:t>
                      </a:r>
                    </a:p>
                  </a:txBody>
                  <a:tcPr marL="9070" marR="9070" marT="907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693484126"/>
                  </a:ext>
                </a:extLst>
              </a:tr>
              <a:tr h="309993">
                <a:tc>
                  <a:txBody>
                    <a:bodyPr/>
                    <a:lstStyle/>
                    <a:p>
                      <a:pPr algn="l" fontAlgn="b"/>
                      <a:r>
                        <a:rPr lang="en-US" sz="1500" b="0" i="0" u="none" strike="noStrike">
                          <a:effectLst/>
                          <a:latin typeface="Arial" panose="020B0604020202020204" pitchFamily="34" charset="0"/>
                        </a:rPr>
                        <a:t> </a:t>
                      </a:r>
                    </a:p>
                  </a:txBody>
                  <a:tcPr marL="9070" marR="9070" marT="907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gridSpan="3">
                  <a:txBody>
                    <a:bodyPr/>
                    <a:lstStyle/>
                    <a:p>
                      <a:pPr algn="l" fontAlgn="b"/>
                      <a:r>
                        <a:rPr lang="en-US" sz="1500" b="1" i="0" u="none" strike="noStrike">
                          <a:solidFill>
                            <a:srgbClr val="000000"/>
                          </a:solidFill>
                          <a:effectLst/>
                          <a:latin typeface="Calibri" panose="020F0502020204030204" pitchFamily="34" charset="0"/>
                        </a:rPr>
                        <a:t>Total Funds Available:</a:t>
                      </a:r>
                    </a:p>
                  </a:txBody>
                  <a:tcPr marL="9070" marR="9070" marT="907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1500" b="1" i="0" u="none" strike="noStrike">
                          <a:solidFill>
                            <a:srgbClr val="000000"/>
                          </a:solidFill>
                          <a:effectLst/>
                          <a:latin typeface="Calibri" panose="020F0502020204030204" pitchFamily="34" charset="0"/>
                        </a:rPr>
                        <a:t>$158,536.63</a:t>
                      </a:r>
                    </a:p>
                  </a:txBody>
                  <a:tcPr marL="9070" marR="9070" marT="907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500" b="0" i="0" u="none" strike="noStrike" dirty="0">
                          <a:solidFill>
                            <a:srgbClr val="000000"/>
                          </a:solidFill>
                          <a:effectLst/>
                          <a:latin typeface="Calibri" panose="020F0502020204030204" pitchFamily="34" charset="0"/>
                        </a:rPr>
                        <a:t> </a:t>
                      </a:r>
                    </a:p>
                  </a:txBody>
                  <a:tcPr marL="9070" marR="9070" marT="907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2258047"/>
                  </a:ext>
                </a:extLst>
              </a:tr>
            </a:tbl>
          </a:graphicData>
        </a:graphic>
      </p:graphicFrame>
    </p:spTree>
    <p:extLst>
      <p:ext uri="{BB962C8B-B14F-4D97-AF65-F5344CB8AC3E}">
        <p14:creationId xmlns:p14="http://schemas.microsoft.com/office/powerpoint/2010/main" val="260897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FY 2017 – 2018 Expenses</a:t>
            </a:r>
          </a:p>
        </p:txBody>
      </p:sp>
      <p:graphicFrame>
        <p:nvGraphicFramePr>
          <p:cNvPr id="6" name="Content Placeholder 5">
            <a:extLst>
              <a:ext uri="{FF2B5EF4-FFF2-40B4-BE49-F238E27FC236}">
                <a16:creationId xmlns:a16="http://schemas.microsoft.com/office/drawing/2014/main" id="{1177ED70-8DA2-4985-A63E-335841A98B8F}"/>
              </a:ext>
            </a:extLst>
          </p:cNvPr>
          <p:cNvGraphicFramePr>
            <a:graphicFrameLocks noGrp="1"/>
          </p:cNvGraphicFramePr>
          <p:nvPr>
            <p:ph idx="1"/>
            <p:extLst>
              <p:ext uri="{D42A27DB-BD31-4B8C-83A1-F6EECF244321}">
                <p14:modId xmlns:p14="http://schemas.microsoft.com/office/powerpoint/2010/main" val="3614724816"/>
              </p:ext>
            </p:extLst>
          </p:nvPr>
        </p:nvGraphicFramePr>
        <p:xfrm>
          <a:off x="609600" y="914400"/>
          <a:ext cx="8001000" cy="5668955"/>
        </p:xfrm>
        <a:graphic>
          <a:graphicData uri="http://schemas.openxmlformats.org/drawingml/2006/table">
            <a:tbl>
              <a:tblPr/>
              <a:tblGrid>
                <a:gridCol w="919875">
                  <a:extLst>
                    <a:ext uri="{9D8B030D-6E8A-4147-A177-3AD203B41FA5}">
                      <a16:colId xmlns:a16="http://schemas.microsoft.com/office/drawing/2014/main" val="402738963"/>
                    </a:ext>
                  </a:extLst>
                </a:gridCol>
                <a:gridCol w="1451678">
                  <a:extLst>
                    <a:ext uri="{9D8B030D-6E8A-4147-A177-3AD203B41FA5}">
                      <a16:colId xmlns:a16="http://schemas.microsoft.com/office/drawing/2014/main" val="948984706"/>
                    </a:ext>
                  </a:extLst>
                </a:gridCol>
                <a:gridCol w="1739139">
                  <a:extLst>
                    <a:ext uri="{9D8B030D-6E8A-4147-A177-3AD203B41FA5}">
                      <a16:colId xmlns:a16="http://schemas.microsoft.com/office/drawing/2014/main" val="1428348269"/>
                    </a:ext>
                  </a:extLst>
                </a:gridCol>
                <a:gridCol w="2338018">
                  <a:extLst>
                    <a:ext uri="{9D8B030D-6E8A-4147-A177-3AD203B41FA5}">
                      <a16:colId xmlns:a16="http://schemas.microsoft.com/office/drawing/2014/main" val="2989467938"/>
                    </a:ext>
                  </a:extLst>
                </a:gridCol>
                <a:gridCol w="1552290">
                  <a:extLst>
                    <a:ext uri="{9D8B030D-6E8A-4147-A177-3AD203B41FA5}">
                      <a16:colId xmlns:a16="http://schemas.microsoft.com/office/drawing/2014/main" val="1277911655"/>
                    </a:ext>
                  </a:extLst>
                </a:gridCol>
              </a:tblGrid>
              <a:tr h="237126">
                <a:tc gridSpan="3">
                  <a:txBody>
                    <a:bodyPr/>
                    <a:lstStyle/>
                    <a:p>
                      <a:pPr algn="l" fontAlgn="b"/>
                      <a:r>
                        <a:rPr lang="en-US" sz="1200" b="1" i="0" u="sng" strike="noStrike" dirty="0">
                          <a:solidFill>
                            <a:srgbClr val="000000"/>
                          </a:solidFill>
                          <a:effectLst/>
                          <a:latin typeface="Calibri" panose="020F0502020204030204" pitchFamily="34" charset="0"/>
                        </a:rPr>
                        <a:t>Administrative Budget Expenses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5093803"/>
                  </a:ext>
                </a:extLst>
              </a:tr>
              <a:tr h="237126">
                <a:tc gridSpan="2">
                  <a:txBody>
                    <a:bodyPr/>
                    <a:lstStyle/>
                    <a:p>
                      <a:pPr algn="ctr" fontAlgn="b"/>
                      <a:r>
                        <a:rPr lang="en-US" sz="1200" b="0" i="0" u="sng" strike="noStrike">
                          <a:solidFill>
                            <a:srgbClr val="000000"/>
                          </a:solidFill>
                          <a:effectLst/>
                          <a:latin typeface="Calibri" panose="020F0502020204030204" pitchFamily="34" charset="0"/>
                        </a:rPr>
                        <a:t>2017-18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r" fontAlgn="b"/>
                      <a:r>
                        <a:rPr lang="en-US" sz="1200" b="0" i="0" u="sng" strike="noStrike">
                          <a:solidFill>
                            <a:srgbClr val="000000"/>
                          </a:solidFill>
                          <a:effectLst/>
                          <a:latin typeface="Calibri" panose="020F0502020204030204" pitchFamily="34" charset="0"/>
                        </a:rPr>
                        <a:t>Amount Spent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sng" strike="noStrike">
                          <a:solidFill>
                            <a:srgbClr val="000000"/>
                          </a:solidFill>
                          <a:effectLst/>
                          <a:latin typeface="Calibri" panose="020F0502020204030204" pitchFamily="34" charset="0"/>
                        </a:rPr>
                        <a:t>Amount Budgeted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sng" strike="noStrike">
                          <a:solidFill>
                            <a:srgbClr val="FF0000"/>
                          </a:solidFill>
                          <a:effectLst/>
                          <a:latin typeface="Calibri" panose="020F0502020204030204" pitchFamily="34" charset="0"/>
                        </a:rPr>
                        <a:t>Over/Under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97816409"/>
                  </a:ext>
                </a:extLst>
              </a:tr>
              <a:tr h="226347">
                <a:tc gridSpan="2">
                  <a:txBody>
                    <a:bodyPr/>
                    <a:lstStyle/>
                    <a:p>
                      <a:pPr algn="l" fontAlgn="b"/>
                      <a:r>
                        <a:rPr lang="en-US" sz="1200" b="0" i="0" u="none" strike="noStrike">
                          <a:solidFill>
                            <a:srgbClr val="000000"/>
                          </a:solidFill>
                          <a:effectLst/>
                          <a:latin typeface="Calibri" panose="020F0502020204030204" pitchFamily="34" charset="0"/>
                        </a:rPr>
                        <a:t>Legal Fees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effectLst/>
                          <a:latin typeface="Calibri" panose="020F0502020204030204" pitchFamily="34" charset="0"/>
                        </a:rPr>
                        <a:t>$4,293.09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FF0000"/>
                          </a:solidFill>
                          <a:effectLst/>
                          <a:latin typeface="Calibri" panose="020F0502020204030204" pitchFamily="34" charset="0"/>
                        </a:rPr>
                        <a:t>-$1,293.09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7741496"/>
                  </a:ext>
                </a:extLst>
              </a:tr>
              <a:tr h="226347">
                <a:tc gridSpan="2">
                  <a:txBody>
                    <a:bodyPr/>
                    <a:lstStyle/>
                    <a:p>
                      <a:pPr algn="l" fontAlgn="b"/>
                      <a:r>
                        <a:rPr lang="en-US" sz="1200" b="0" i="0" u="none" strike="noStrike">
                          <a:solidFill>
                            <a:srgbClr val="000000"/>
                          </a:solidFill>
                          <a:effectLst/>
                          <a:latin typeface="Calibri" panose="020F0502020204030204" pitchFamily="34" charset="0"/>
                        </a:rPr>
                        <a:t>Office Expenses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effectLst/>
                          <a:latin typeface="Calibri" panose="020F0502020204030204" pitchFamily="34" charset="0"/>
                        </a:rPr>
                        <a:t>$541.31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Calibri" panose="020F0502020204030204" pitchFamily="34" charset="0"/>
                        </a:rPr>
                        <a:t>$508.69</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67693"/>
                  </a:ext>
                </a:extLst>
              </a:tr>
              <a:tr h="226347">
                <a:tc gridSpan="2">
                  <a:txBody>
                    <a:bodyPr/>
                    <a:lstStyle/>
                    <a:p>
                      <a:pPr algn="l" fontAlgn="b"/>
                      <a:r>
                        <a:rPr lang="en-US" sz="1200" b="0" i="0" u="none" strike="noStrike">
                          <a:solidFill>
                            <a:srgbClr val="000000"/>
                          </a:solidFill>
                          <a:effectLst/>
                          <a:latin typeface="Calibri" panose="020F0502020204030204" pitchFamily="34" charset="0"/>
                        </a:rPr>
                        <a:t>Website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$139.98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$660.02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1178084"/>
                  </a:ext>
                </a:extLst>
              </a:tr>
              <a:tr h="226347">
                <a:tc gridSpan="2">
                  <a:txBody>
                    <a:bodyPr/>
                    <a:lstStyle/>
                    <a:p>
                      <a:pPr algn="l" fontAlgn="b"/>
                      <a:r>
                        <a:rPr lang="en-US" sz="1200" b="0" i="0" u="none" strike="noStrike">
                          <a:solidFill>
                            <a:srgbClr val="000000"/>
                          </a:solidFill>
                          <a:effectLst/>
                          <a:latin typeface="Calibri" panose="020F0502020204030204" pitchFamily="34" charset="0"/>
                        </a:rPr>
                        <a:t>Postage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effectLst/>
                          <a:latin typeface="Calibri" panose="020F0502020204030204" pitchFamily="34" charset="0"/>
                        </a:rPr>
                        <a:t>$478.76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Calibri" panose="020F0502020204030204" pitchFamily="34" charset="0"/>
                        </a:rPr>
                        <a:t>$321.24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5743041"/>
                  </a:ext>
                </a:extLst>
              </a:tr>
              <a:tr h="226347">
                <a:tc gridSpan="2">
                  <a:txBody>
                    <a:bodyPr/>
                    <a:lstStyle/>
                    <a:p>
                      <a:pPr algn="l" fontAlgn="b"/>
                      <a:r>
                        <a:rPr lang="en-US" sz="1200" b="0" i="0" u="none" strike="noStrike">
                          <a:solidFill>
                            <a:srgbClr val="000000"/>
                          </a:solidFill>
                          <a:effectLst/>
                          <a:latin typeface="Calibri" panose="020F0502020204030204" pitchFamily="34" charset="0"/>
                        </a:rPr>
                        <a:t>Street Lights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$1,350.00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$1,350.00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29505247"/>
                  </a:ext>
                </a:extLst>
              </a:tr>
              <a:tr h="226347">
                <a:tc gridSpan="2">
                  <a:txBody>
                    <a:bodyPr/>
                    <a:lstStyle/>
                    <a:p>
                      <a:pPr algn="l" fontAlgn="b"/>
                      <a:r>
                        <a:rPr lang="en-US" sz="1200" b="0" i="0" u="none" strike="noStrike">
                          <a:solidFill>
                            <a:srgbClr val="000000"/>
                          </a:solidFill>
                          <a:effectLst/>
                          <a:latin typeface="Calibri" panose="020F0502020204030204" pitchFamily="34" charset="0"/>
                        </a:rPr>
                        <a:t>P.O. Box</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$96.00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$4.00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294584"/>
                  </a:ext>
                </a:extLst>
              </a:tr>
              <a:tr h="226347">
                <a:tc gridSpan="2">
                  <a:txBody>
                    <a:bodyPr/>
                    <a:lstStyle/>
                    <a:p>
                      <a:pPr algn="l" fontAlgn="b"/>
                      <a:r>
                        <a:rPr lang="en-US" sz="1200" b="0" i="0" u="none" strike="noStrike">
                          <a:solidFill>
                            <a:srgbClr val="000000"/>
                          </a:solidFill>
                          <a:effectLst/>
                          <a:latin typeface="Calibri" panose="020F0502020204030204" pitchFamily="34" charset="0"/>
                        </a:rPr>
                        <a:t>Miscellaneous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effectLst/>
                          <a:latin typeface="Calibri" panose="020F0502020204030204" pitchFamily="34" charset="0"/>
                        </a:rPr>
                        <a:t>$298.49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$500.00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Calibri" panose="020F0502020204030204" pitchFamily="34" charset="0"/>
                        </a:rPr>
                        <a:t>$201.51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8387638"/>
                  </a:ext>
                </a:extLst>
              </a:tr>
              <a:tr h="226347">
                <a:tc gridSpan="2">
                  <a:txBody>
                    <a:bodyPr/>
                    <a:lstStyle/>
                    <a:p>
                      <a:pPr algn="l" fontAlgn="b"/>
                      <a:r>
                        <a:rPr lang="en-US" sz="1200" b="0" i="0" u="none" strike="noStrike">
                          <a:solidFill>
                            <a:srgbClr val="000000"/>
                          </a:solidFill>
                          <a:effectLst/>
                          <a:latin typeface="Calibri" panose="020F0502020204030204" pitchFamily="34" charset="0"/>
                        </a:rPr>
                        <a:t>Insurance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$2,219.00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$10,800.00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Calibri" panose="020F0502020204030204" pitchFamily="34" charset="0"/>
                        </a:rPr>
                        <a:t>$8,581.00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9638337"/>
                  </a:ext>
                </a:extLst>
              </a:tr>
              <a:tr h="226347">
                <a:tc gridSpan="2">
                  <a:txBody>
                    <a:bodyPr/>
                    <a:lstStyle/>
                    <a:p>
                      <a:pPr algn="l" fontAlgn="b"/>
                      <a:r>
                        <a:rPr lang="en-US" sz="1200" b="0" i="0" u="none" strike="noStrike">
                          <a:solidFill>
                            <a:srgbClr val="000000"/>
                          </a:solidFill>
                          <a:effectLst/>
                          <a:latin typeface="Calibri" panose="020F0502020204030204" pitchFamily="34" charset="0"/>
                        </a:rPr>
                        <a:t>Common Ground/Lake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$14,360.00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$5,475.00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FF0000"/>
                          </a:solidFill>
                          <a:effectLst/>
                          <a:latin typeface="Calibri" panose="020F0502020204030204" pitchFamily="34" charset="0"/>
                        </a:rPr>
                        <a:t>-$8,885.00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5572814"/>
                  </a:ext>
                </a:extLst>
              </a:tr>
              <a:tr h="226347">
                <a:tc gridSpan="2">
                  <a:txBody>
                    <a:bodyPr/>
                    <a:lstStyle/>
                    <a:p>
                      <a:pPr algn="l" fontAlgn="b"/>
                      <a:r>
                        <a:rPr lang="en-US" sz="1200" b="0" i="0" u="none" strike="noStrike">
                          <a:solidFill>
                            <a:srgbClr val="000000"/>
                          </a:solidFill>
                          <a:effectLst/>
                          <a:latin typeface="Calibri" panose="020F0502020204030204" pitchFamily="34" charset="0"/>
                        </a:rPr>
                        <a:t>General Meeting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$1,333.15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FF0000"/>
                          </a:solidFill>
                          <a:effectLst/>
                          <a:latin typeface="Calibri" panose="020F0502020204030204" pitchFamily="34" charset="0"/>
                        </a:rPr>
                        <a:t>-$1,033.15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72197"/>
                  </a:ext>
                </a:extLst>
              </a:tr>
              <a:tr h="226347">
                <a:tc gridSpan="2">
                  <a:txBody>
                    <a:bodyPr/>
                    <a:lstStyle/>
                    <a:p>
                      <a:pPr algn="l" fontAlgn="b"/>
                      <a:r>
                        <a:rPr lang="en-US" sz="1200" b="0" i="0" u="none" strike="noStrike">
                          <a:solidFill>
                            <a:srgbClr val="000000"/>
                          </a:solidFill>
                          <a:effectLst/>
                          <a:latin typeface="Calibri" panose="020F0502020204030204" pitchFamily="34" charset="0"/>
                        </a:rPr>
                        <a:t>Emergency 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$5,000.00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Calibri" panose="020F0502020204030204" pitchFamily="34" charset="0"/>
                        </a:rPr>
                        <a:t>$5,000.00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546037"/>
                  </a:ext>
                </a:extLst>
              </a:tr>
              <a:tr h="237126">
                <a:tc gridSpan="2">
                  <a:txBody>
                    <a:bodyPr/>
                    <a:lstStyle/>
                    <a:p>
                      <a:pPr algn="l" fontAlgn="b"/>
                      <a:r>
                        <a:rPr lang="en-US" sz="1200" b="0" i="0" u="none" strike="noStrike">
                          <a:solidFill>
                            <a:srgbClr val="000000"/>
                          </a:solidFill>
                          <a:effectLst/>
                          <a:latin typeface="Calibri" panose="020F0502020204030204" pitchFamily="34" charset="0"/>
                        </a:rPr>
                        <a:t>Overpayment\Refund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FF0000"/>
                          </a:solidFill>
                          <a:effectLst/>
                          <a:latin typeface="Calibri" panose="020F0502020204030204" pitchFamily="34" charset="0"/>
                        </a:rPr>
                        <a:t>-$50.00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6072527"/>
                  </a:ext>
                </a:extLst>
              </a:tr>
              <a:tr h="237126">
                <a:tc gridSpan="2">
                  <a:txBody>
                    <a:bodyPr/>
                    <a:lstStyle/>
                    <a:p>
                      <a:pPr algn="l" fontAlgn="b"/>
                      <a:r>
                        <a:rPr lang="en-US" sz="1200" b="1" i="0" u="none" strike="noStrike">
                          <a:solidFill>
                            <a:srgbClr val="000000"/>
                          </a:solidFill>
                          <a:effectLst/>
                          <a:latin typeface="Calibri" panose="020F0502020204030204" pitchFamily="34" charset="0"/>
                        </a:rPr>
                        <a:t>Total Admin Expenses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$23,809.78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effectLst/>
                          <a:latin typeface="Calibri" panose="020F0502020204030204" pitchFamily="34" charset="0"/>
                        </a:rPr>
                        <a:t>$5,365.22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89094399"/>
                  </a:ext>
                </a:extLst>
              </a:tr>
              <a:tr h="237126">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200" b="0" i="0" u="none" strike="noStrike">
                          <a:solidFill>
                            <a:srgbClr val="FF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74514598"/>
                  </a:ext>
                </a:extLst>
              </a:tr>
              <a:tr h="237126">
                <a:tc gridSpan="3">
                  <a:txBody>
                    <a:bodyPr/>
                    <a:lstStyle/>
                    <a:p>
                      <a:pPr algn="l" fontAlgn="b"/>
                      <a:r>
                        <a:rPr lang="en-US" sz="1200" b="1" i="0" u="sng" strike="noStrike">
                          <a:solidFill>
                            <a:srgbClr val="000000"/>
                          </a:solidFill>
                          <a:effectLst/>
                          <a:latin typeface="Calibri" panose="020F0502020204030204" pitchFamily="34" charset="0"/>
                        </a:rPr>
                        <a:t>Street Budget Expenses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41105921"/>
                  </a:ext>
                </a:extLst>
              </a:tr>
              <a:tr h="237126">
                <a:tc gridSpan="2">
                  <a:txBody>
                    <a:bodyPr/>
                    <a:lstStyle/>
                    <a:p>
                      <a:pPr algn="ctr" fontAlgn="b"/>
                      <a:r>
                        <a:rPr lang="en-US" sz="1200" b="0" i="0" u="sng" strike="noStrike">
                          <a:solidFill>
                            <a:srgbClr val="000000"/>
                          </a:solidFill>
                          <a:effectLst/>
                          <a:latin typeface="Calibri" panose="020F0502020204030204" pitchFamily="34" charset="0"/>
                        </a:rPr>
                        <a:t>2017-18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r" fontAlgn="b"/>
                      <a:r>
                        <a:rPr lang="en-US" sz="1200" b="0" i="0" u="sng" strike="noStrike">
                          <a:solidFill>
                            <a:srgbClr val="000000"/>
                          </a:solidFill>
                          <a:effectLst/>
                          <a:latin typeface="Calibri" panose="020F0502020204030204" pitchFamily="34" charset="0"/>
                        </a:rPr>
                        <a:t>Amount Spent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sng" strike="noStrike">
                          <a:solidFill>
                            <a:srgbClr val="000000"/>
                          </a:solidFill>
                          <a:effectLst/>
                          <a:latin typeface="Calibri" panose="020F0502020204030204" pitchFamily="34" charset="0"/>
                        </a:rPr>
                        <a:t>Amount Budgeted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sng" strike="noStrike">
                          <a:solidFill>
                            <a:srgbClr val="FF0000"/>
                          </a:solidFill>
                          <a:effectLst/>
                          <a:latin typeface="Calibri" panose="020F0502020204030204" pitchFamily="34" charset="0"/>
                        </a:rPr>
                        <a:t>Delta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9326856"/>
                  </a:ext>
                </a:extLst>
              </a:tr>
              <a:tr h="226347">
                <a:tc gridSpan="2">
                  <a:txBody>
                    <a:bodyPr/>
                    <a:lstStyle/>
                    <a:p>
                      <a:pPr algn="l" fontAlgn="b"/>
                      <a:r>
                        <a:rPr lang="en-US" sz="1200" b="0" i="0" u="none" strike="noStrike">
                          <a:solidFill>
                            <a:srgbClr val="000000"/>
                          </a:solidFill>
                          <a:effectLst/>
                          <a:latin typeface="Calibri" panose="020F0502020204030204" pitchFamily="34" charset="0"/>
                        </a:rPr>
                        <a:t>Road Repair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$105,110.77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$100,625.00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0" i="0" u="none" strike="noStrike">
                          <a:solidFill>
                            <a:srgbClr val="FF0000"/>
                          </a:solidFill>
                          <a:effectLst/>
                          <a:latin typeface="Calibri" panose="020F0502020204030204" pitchFamily="34" charset="0"/>
                        </a:rPr>
                        <a:t>-$4,485.77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8004326"/>
                  </a:ext>
                </a:extLst>
              </a:tr>
              <a:tr h="237126">
                <a:tc gridSpan="2">
                  <a:txBody>
                    <a:bodyPr/>
                    <a:lstStyle/>
                    <a:p>
                      <a:pPr algn="l" fontAlgn="b"/>
                      <a:r>
                        <a:rPr lang="en-US" sz="1200" b="0" i="0" u="none" strike="noStrike">
                          <a:solidFill>
                            <a:srgbClr val="000000"/>
                          </a:solidFill>
                          <a:effectLst/>
                          <a:latin typeface="Calibri" panose="020F0502020204030204" pitchFamily="34" charset="0"/>
                        </a:rPr>
                        <a:t>Snow Removal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$3,625.00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$12,000.00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200" b="0" i="0" u="none" strike="noStrike">
                          <a:effectLst/>
                          <a:latin typeface="Calibri" panose="020F0502020204030204" pitchFamily="34" charset="0"/>
                        </a:rPr>
                        <a:t>$8,375.00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2797558"/>
                  </a:ext>
                </a:extLst>
              </a:tr>
              <a:tr h="237126">
                <a:tc gridSpan="2">
                  <a:txBody>
                    <a:bodyPr/>
                    <a:lstStyle/>
                    <a:p>
                      <a:pPr algn="l" fontAlgn="b"/>
                      <a:r>
                        <a:rPr lang="en-US" sz="1000" b="1" i="0" u="none" strike="noStrike">
                          <a:effectLst/>
                          <a:latin typeface="Arial" panose="020B0604020202020204" pitchFamily="34" charset="0"/>
                        </a:rPr>
                        <a:t>Total Street Expenses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b"/>
                      <a:r>
                        <a:rPr lang="en-US" sz="1200" b="0" i="0" u="none" strike="noStrike">
                          <a:solidFill>
                            <a:srgbClr val="000000"/>
                          </a:solidFill>
                          <a:effectLst/>
                          <a:latin typeface="Calibri" panose="020F0502020204030204" pitchFamily="34" charset="0"/>
                        </a:rPr>
                        <a:t>$108,735.77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0" i="0" u="none" strike="noStrike">
                          <a:solidFill>
                            <a:srgbClr val="000000"/>
                          </a:solidFill>
                          <a:effectLst/>
                          <a:latin typeface="Calibri" panose="020F0502020204030204" pitchFamily="34" charset="0"/>
                        </a:rPr>
                        <a:t>$3,889.23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2680470"/>
                  </a:ext>
                </a:extLst>
              </a:tr>
              <a:tr h="237126">
                <a:tc>
                  <a:txBody>
                    <a:bodyPr/>
                    <a:lstStyle/>
                    <a:p>
                      <a:pPr algn="l" fontAlgn="b"/>
                      <a:r>
                        <a:rPr lang="en-US" sz="1000" b="1" i="0" u="none" strike="noStrike">
                          <a:effectLst/>
                          <a:latin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200" b="1"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panose="020F050202020403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78896406"/>
                  </a:ext>
                </a:extLst>
              </a:tr>
              <a:tr h="581531">
                <a:tc gridSpan="3">
                  <a:txBody>
                    <a:bodyPr/>
                    <a:lstStyle/>
                    <a:p>
                      <a:pPr algn="l" fontAlgn="b"/>
                      <a:r>
                        <a:rPr lang="en-US" sz="1600" b="1" i="0" u="none" strike="noStrike">
                          <a:solidFill>
                            <a:srgbClr val="000000"/>
                          </a:solidFill>
                          <a:effectLst/>
                          <a:latin typeface="Calibri" panose="020F0502020204030204" pitchFamily="34" charset="0"/>
                        </a:rPr>
                        <a:t>Total Expenses from both funds: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r" fontAlgn="b"/>
                      <a:r>
                        <a:rPr lang="en-US" sz="1600" b="1" i="0" u="none" strike="noStrike">
                          <a:solidFill>
                            <a:srgbClr val="000000"/>
                          </a:solidFill>
                          <a:effectLst/>
                          <a:latin typeface="Calibri" panose="020F0502020204030204" pitchFamily="34" charset="0"/>
                        </a:rPr>
                        <a:t>$132,545.55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600" b="0" i="0" u="none" strike="noStrike" dirty="0">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23059037"/>
                  </a:ext>
                </a:extLst>
              </a:tr>
            </a:tbl>
          </a:graphicData>
        </a:graphic>
      </p:graphicFrame>
    </p:spTree>
    <p:extLst>
      <p:ext uri="{BB962C8B-B14F-4D97-AF65-F5344CB8AC3E}">
        <p14:creationId xmlns:p14="http://schemas.microsoft.com/office/powerpoint/2010/main" val="276001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2018 Admin. Assessment Budget</a:t>
            </a:r>
          </a:p>
        </p:txBody>
      </p:sp>
      <p:pic>
        <p:nvPicPr>
          <p:cNvPr id="4" name="Picture 3">
            <a:extLst>
              <a:ext uri="{FF2B5EF4-FFF2-40B4-BE49-F238E27FC236}">
                <a16:creationId xmlns:a16="http://schemas.microsoft.com/office/drawing/2014/main" id="{02FB7830-BAC5-44BF-97F4-46DCA6BB5AD5}"/>
              </a:ext>
            </a:extLst>
          </p:cNvPr>
          <p:cNvPicPr>
            <a:picLocks noChangeAspect="1"/>
          </p:cNvPicPr>
          <p:nvPr/>
        </p:nvPicPr>
        <p:blipFill>
          <a:blip r:embed="rId3"/>
          <a:stretch>
            <a:fillRect/>
          </a:stretch>
        </p:blipFill>
        <p:spPr>
          <a:xfrm>
            <a:off x="1066800" y="1143000"/>
            <a:ext cx="3886202" cy="4581395"/>
          </a:xfrm>
          <a:prstGeom prst="rect">
            <a:avLst/>
          </a:prstGeom>
        </p:spPr>
      </p:pic>
      <p:pic>
        <p:nvPicPr>
          <p:cNvPr id="5" name="Picture 4">
            <a:extLst>
              <a:ext uri="{FF2B5EF4-FFF2-40B4-BE49-F238E27FC236}">
                <a16:creationId xmlns:a16="http://schemas.microsoft.com/office/drawing/2014/main" id="{70BBAF4E-B304-4F24-8267-1AE93B5D51EC}"/>
              </a:ext>
            </a:extLst>
          </p:cNvPr>
          <p:cNvPicPr>
            <a:picLocks noChangeAspect="1"/>
          </p:cNvPicPr>
          <p:nvPr/>
        </p:nvPicPr>
        <p:blipFill>
          <a:blip r:embed="rId4"/>
          <a:stretch>
            <a:fillRect/>
          </a:stretch>
        </p:blipFill>
        <p:spPr>
          <a:xfrm>
            <a:off x="4953002" y="1133605"/>
            <a:ext cx="2762250" cy="4581395"/>
          </a:xfrm>
          <a:prstGeom prst="rect">
            <a:avLst/>
          </a:prstGeom>
        </p:spPr>
      </p:pic>
      <p:sp>
        <p:nvSpPr>
          <p:cNvPr id="6" name="TextBox 5">
            <a:extLst>
              <a:ext uri="{FF2B5EF4-FFF2-40B4-BE49-F238E27FC236}">
                <a16:creationId xmlns:a16="http://schemas.microsoft.com/office/drawing/2014/main" id="{B2D1CC45-A390-4E3B-9163-97ABF2126913}"/>
              </a:ext>
            </a:extLst>
          </p:cNvPr>
          <p:cNvSpPr txBox="1"/>
          <p:nvPr/>
        </p:nvSpPr>
        <p:spPr>
          <a:xfrm>
            <a:off x="1447800" y="6019800"/>
            <a:ext cx="6019800" cy="646331"/>
          </a:xfrm>
          <a:prstGeom prst="rect">
            <a:avLst/>
          </a:prstGeom>
          <a:noFill/>
        </p:spPr>
        <p:txBody>
          <a:bodyPr wrap="square" rtlCol="0">
            <a:spAutoFit/>
          </a:bodyPr>
          <a:lstStyle/>
          <a:p>
            <a:r>
              <a:rPr lang="en-US"/>
              <a:t>This budget was approved in Sept 2017 and goes into effect on May 1, 2018.</a:t>
            </a:r>
            <a:endParaRPr lang="en-US" dirty="0"/>
          </a:p>
        </p:txBody>
      </p:sp>
    </p:spTree>
    <p:extLst>
      <p:ext uri="{BB962C8B-B14F-4D97-AF65-F5344CB8AC3E}">
        <p14:creationId xmlns:p14="http://schemas.microsoft.com/office/powerpoint/2010/main" val="2404502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b="1" dirty="0"/>
              <a:t>2018 Street Assessment Budget</a:t>
            </a:r>
          </a:p>
        </p:txBody>
      </p:sp>
      <p:pic>
        <p:nvPicPr>
          <p:cNvPr id="3" name="Picture 2">
            <a:extLst>
              <a:ext uri="{FF2B5EF4-FFF2-40B4-BE49-F238E27FC236}">
                <a16:creationId xmlns:a16="http://schemas.microsoft.com/office/drawing/2014/main" id="{B4CECB9E-40F4-4F0C-8160-91A683DEB2B9}"/>
              </a:ext>
            </a:extLst>
          </p:cNvPr>
          <p:cNvPicPr>
            <a:picLocks noChangeAspect="1"/>
          </p:cNvPicPr>
          <p:nvPr/>
        </p:nvPicPr>
        <p:blipFill>
          <a:blip r:embed="rId3"/>
          <a:stretch>
            <a:fillRect/>
          </a:stretch>
        </p:blipFill>
        <p:spPr>
          <a:xfrm>
            <a:off x="1676400" y="1066800"/>
            <a:ext cx="1752600" cy="3138488"/>
          </a:xfrm>
          <a:prstGeom prst="rect">
            <a:avLst/>
          </a:prstGeom>
        </p:spPr>
      </p:pic>
      <p:pic>
        <p:nvPicPr>
          <p:cNvPr id="4" name="Picture 3">
            <a:extLst>
              <a:ext uri="{FF2B5EF4-FFF2-40B4-BE49-F238E27FC236}">
                <a16:creationId xmlns:a16="http://schemas.microsoft.com/office/drawing/2014/main" id="{F9A1BA03-10B3-44C5-98BA-B9EF2A6B8B65}"/>
              </a:ext>
            </a:extLst>
          </p:cNvPr>
          <p:cNvPicPr>
            <a:picLocks noChangeAspect="1"/>
          </p:cNvPicPr>
          <p:nvPr/>
        </p:nvPicPr>
        <p:blipFill>
          <a:blip r:embed="rId4"/>
          <a:stretch>
            <a:fillRect/>
          </a:stretch>
        </p:blipFill>
        <p:spPr>
          <a:xfrm>
            <a:off x="4000500" y="1319212"/>
            <a:ext cx="2552700" cy="3138488"/>
          </a:xfrm>
          <a:prstGeom prst="rect">
            <a:avLst/>
          </a:prstGeom>
        </p:spPr>
      </p:pic>
      <p:sp>
        <p:nvSpPr>
          <p:cNvPr id="5" name="TextBox 4">
            <a:extLst>
              <a:ext uri="{FF2B5EF4-FFF2-40B4-BE49-F238E27FC236}">
                <a16:creationId xmlns:a16="http://schemas.microsoft.com/office/drawing/2014/main" id="{6502E3DD-1E7F-42EA-9280-019050FA618C}"/>
              </a:ext>
            </a:extLst>
          </p:cNvPr>
          <p:cNvSpPr txBox="1"/>
          <p:nvPr/>
        </p:nvSpPr>
        <p:spPr>
          <a:xfrm>
            <a:off x="1676400" y="4724400"/>
            <a:ext cx="5943600" cy="646331"/>
          </a:xfrm>
          <a:prstGeom prst="rect">
            <a:avLst/>
          </a:prstGeom>
          <a:noFill/>
        </p:spPr>
        <p:txBody>
          <a:bodyPr wrap="square" rtlCol="0">
            <a:spAutoFit/>
          </a:bodyPr>
          <a:lstStyle/>
          <a:p>
            <a:r>
              <a:rPr lang="en-US" dirty="0"/>
              <a:t>This budget was approved in Sept 2017 and goes into effect on May 1, 2018.</a:t>
            </a:r>
          </a:p>
        </p:txBody>
      </p:sp>
    </p:spTree>
    <p:extLst>
      <p:ext uri="{BB962C8B-B14F-4D97-AF65-F5344CB8AC3E}">
        <p14:creationId xmlns:p14="http://schemas.microsoft.com/office/powerpoint/2010/main" val="4185490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EA564-64B6-49F7-A243-BACB400A61C6}"/>
              </a:ext>
            </a:extLst>
          </p:cNvPr>
          <p:cNvSpPr>
            <a:spLocks noGrp="1"/>
          </p:cNvSpPr>
          <p:nvPr>
            <p:ph type="title"/>
          </p:nvPr>
        </p:nvSpPr>
        <p:spPr/>
        <p:txBody>
          <a:bodyPr/>
          <a:lstStyle/>
          <a:p>
            <a:r>
              <a:rPr lang="en-US" dirty="0"/>
              <a:t>Collections and Legal Actions</a:t>
            </a:r>
          </a:p>
        </p:txBody>
      </p:sp>
      <p:sp>
        <p:nvSpPr>
          <p:cNvPr id="3" name="Content Placeholder 2">
            <a:extLst>
              <a:ext uri="{FF2B5EF4-FFF2-40B4-BE49-F238E27FC236}">
                <a16:creationId xmlns:a16="http://schemas.microsoft.com/office/drawing/2014/main" id="{0CCD727C-4695-455C-8F2B-72C3DA6E8F8B}"/>
              </a:ext>
            </a:extLst>
          </p:cNvPr>
          <p:cNvSpPr>
            <a:spLocks noGrp="1"/>
          </p:cNvSpPr>
          <p:nvPr>
            <p:ph idx="1"/>
          </p:nvPr>
        </p:nvSpPr>
        <p:spPr/>
        <p:txBody>
          <a:bodyPr>
            <a:normAutofit lnSpcReduction="10000"/>
          </a:bodyPr>
          <a:lstStyle/>
          <a:p>
            <a:r>
              <a:rPr lang="en-US" dirty="0"/>
              <a:t>Last year we reported 17 accounts that were overdue and have exceeded the limits set and were sent to our legal representative</a:t>
            </a:r>
          </a:p>
          <a:p>
            <a:r>
              <a:rPr lang="en-US" dirty="0"/>
              <a:t>6 accounts have either settled or are making payments.</a:t>
            </a:r>
          </a:p>
          <a:p>
            <a:r>
              <a:rPr lang="en-US" dirty="0"/>
              <a:t>11 accounts had court papers filed two weeks ago</a:t>
            </a:r>
          </a:p>
          <a:p>
            <a:r>
              <a:rPr lang="en-US" dirty="0"/>
              <a:t>34 accounts were sent 2 years ago, 5 are still outstanding.</a:t>
            </a:r>
          </a:p>
          <a:p>
            <a:endParaRPr lang="en-US" dirty="0"/>
          </a:p>
        </p:txBody>
      </p:sp>
    </p:spTree>
    <p:extLst>
      <p:ext uri="{BB962C8B-B14F-4D97-AF65-F5344CB8AC3E}">
        <p14:creationId xmlns:p14="http://schemas.microsoft.com/office/powerpoint/2010/main" val="67046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7AA0-B46A-42C2-9542-947292A76DCC}"/>
              </a:ext>
            </a:extLst>
          </p:cNvPr>
          <p:cNvSpPr>
            <a:spLocks noGrp="1"/>
          </p:cNvSpPr>
          <p:nvPr>
            <p:ph type="title"/>
          </p:nvPr>
        </p:nvSpPr>
        <p:spPr/>
        <p:txBody>
          <a:bodyPr>
            <a:normAutofit fontScale="90000"/>
          </a:bodyPr>
          <a:lstStyle/>
          <a:p>
            <a:r>
              <a:rPr lang="en-US" b="1" dirty="0"/>
              <a:t>VOTING ITEM #1: Amendment to the Indentures </a:t>
            </a:r>
            <a:endParaRPr lang="en-US" dirty="0"/>
          </a:p>
        </p:txBody>
      </p:sp>
      <p:sp>
        <p:nvSpPr>
          <p:cNvPr id="3" name="Content Placeholder 2">
            <a:extLst>
              <a:ext uri="{FF2B5EF4-FFF2-40B4-BE49-F238E27FC236}">
                <a16:creationId xmlns:a16="http://schemas.microsoft.com/office/drawing/2014/main" id="{FC789B7F-E3EA-4A16-8F94-0827BEDB09D8}"/>
              </a:ext>
            </a:extLst>
          </p:cNvPr>
          <p:cNvSpPr>
            <a:spLocks noGrp="1"/>
          </p:cNvSpPr>
          <p:nvPr>
            <p:ph idx="1"/>
          </p:nvPr>
        </p:nvSpPr>
        <p:spPr/>
        <p:txBody>
          <a:bodyPr>
            <a:normAutofit lnSpcReduction="10000"/>
          </a:bodyPr>
          <a:lstStyle/>
          <a:p>
            <a:pPr marL="0" indent="0">
              <a:buNone/>
            </a:pPr>
            <a:r>
              <a:rPr lang="en-US" dirty="0"/>
              <a:t>Shall Section 5.3 of the Indentures be changed to require the annual meeting of owners to take place in the last month of the fiscal year (currently April) instead of each September? It would still require at least one general meeting per year?</a:t>
            </a:r>
          </a:p>
          <a:p>
            <a:r>
              <a:rPr lang="en-US" dirty="0"/>
              <a:t>This will allow the meeting contents pertaining to the fiscal year to be more current as opposed to 5 months later.</a:t>
            </a:r>
          </a:p>
          <a:p>
            <a:endParaRPr lang="en-US" dirty="0"/>
          </a:p>
        </p:txBody>
      </p:sp>
    </p:spTree>
    <p:extLst>
      <p:ext uri="{BB962C8B-B14F-4D97-AF65-F5344CB8AC3E}">
        <p14:creationId xmlns:p14="http://schemas.microsoft.com/office/powerpoint/2010/main" val="197634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13387" cy="1447800"/>
          </a:xfrm>
        </p:spPr>
        <p:txBody>
          <a:bodyPr>
            <a:normAutofit/>
          </a:bodyPr>
          <a:lstStyle/>
          <a:p>
            <a:r>
              <a:rPr lang="en-US" b="1" dirty="0"/>
              <a:t>VOTING ITEM #2: Continuation of Dept of Conservation Lake Grant</a:t>
            </a:r>
          </a:p>
        </p:txBody>
      </p:sp>
      <p:sp>
        <p:nvSpPr>
          <p:cNvPr id="3" name="Content Placeholder 2"/>
          <p:cNvSpPr>
            <a:spLocks noGrp="1"/>
          </p:cNvSpPr>
          <p:nvPr>
            <p:ph idx="1"/>
          </p:nvPr>
        </p:nvSpPr>
        <p:spPr/>
        <p:txBody>
          <a:bodyPr>
            <a:normAutofit/>
          </a:bodyPr>
          <a:lstStyle/>
          <a:p>
            <a:pPr marL="0" indent="0">
              <a:buNone/>
            </a:pPr>
            <a:r>
              <a:rPr lang="en-US" dirty="0"/>
              <a:t>Shall the subdivision cancel the remaining years of its grant agreement with the Missouri Department of Conservation, losing the $750.00 per year we would receive for the lake over the next 4 years? </a:t>
            </a:r>
          </a:p>
          <a:p>
            <a:r>
              <a:rPr lang="en-US" dirty="0"/>
              <a:t>The subdivision receives $750 per year.</a:t>
            </a:r>
          </a:p>
          <a:p>
            <a:r>
              <a:rPr lang="en-US" dirty="0"/>
              <a:t>Requires the lake be open to the public.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 </a:t>
            </a:r>
            <a:r>
              <a:rPr lang="en-US" b="1" dirty="0"/>
              <a:t>VOTING ITEM #3: Single trash service throughout the subdivision</a:t>
            </a:r>
          </a:p>
        </p:txBody>
      </p:sp>
      <p:sp>
        <p:nvSpPr>
          <p:cNvPr id="3" name="Content Placeholder 2"/>
          <p:cNvSpPr>
            <a:spLocks noGrp="1"/>
          </p:cNvSpPr>
          <p:nvPr>
            <p:ph idx="1"/>
          </p:nvPr>
        </p:nvSpPr>
        <p:spPr>
          <a:xfrm>
            <a:off x="533400" y="2328905"/>
            <a:ext cx="8229600" cy="4525963"/>
          </a:xfrm>
        </p:spPr>
        <p:txBody>
          <a:bodyPr>
            <a:normAutofit/>
          </a:bodyPr>
          <a:lstStyle/>
          <a:p>
            <a:pPr>
              <a:buNone/>
            </a:pPr>
            <a:r>
              <a:rPr lang="en-US" dirty="0"/>
              <a:t>Shall a new section be added to the Indentures requiring all the homes within the subdivision to use a single trash service that would be selected by the trustees that would begin on Oct 1 2018? </a:t>
            </a:r>
          </a:p>
          <a:p>
            <a:r>
              <a:rPr lang="en-US" dirty="0"/>
              <a:t>Will help save the roads from by damage caused by multiple trash trucks using the roads daily.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9698-AEF0-4302-801D-8FE86A30D34C}"/>
              </a:ext>
            </a:extLst>
          </p:cNvPr>
          <p:cNvSpPr>
            <a:spLocks noGrp="1"/>
          </p:cNvSpPr>
          <p:nvPr>
            <p:ph type="ctrTitle"/>
          </p:nvPr>
        </p:nvSpPr>
        <p:spPr>
          <a:xfrm>
            <a:off x="685800" y="381001"/>
            <a:ext cx="7772400" cy="1447799"/>
          </a:xfrm>
        </p:spPr>
        <p:txBody>
          <a:bodyPr>
            <a:normAutofit/>
          </a:bodyPr>
          <a:lstStyle/>
          <a:p>
            <a:r>
              <a:rPr lang="en-US" b="1" dirty="0"/>
              <a:t>VOTING ITEM #4: Election of trustee: </a:t>
            </a:r>
            <a:endParaRPr lang="en-US" dirty="0"/>
          </a:p>
        </p:txBody>
      </p:sp>
      <p:sp>
        <p:nvSpPr>
          <p:cNvPr id="3" name="Subtitle 2">
            <a:extLst>
              <a:ext uri="{FF2B5EF4-FFF2-40B4-BE49-F238E27FC236}">
                <a16:creationId xmlns:a16="http://schemas.microsoft.com/office/drawing/2014/main" id="{53AE9C10-3A54-4A20-A907-186A7982C31C}"/>
              </a:ext>
            </a:extLst>
          </p:cNvPr>
          <p:cNvSpPr>
            <a:spLocks noGrp="1"/>
          </p:cNvSpPr>
          <p:nvPr>
            <p:ph type="subTitle" idx="1"/>
          </p:nvPr>
        </p:nvSpPr>
        <p:spPr>
          <a:xfrm>
            <a:off x="762000" y="1828800"/>
            <a:ext cx="7848600" cy="4495800"/>
          </a:xfrm>
        </p:spPr>
        <p:txBody>
          <a:bodyPr/>
          <a:lstStyle/>
          <a:p>
            <a:pPr algn="l"/>
            <a:r>
              <a:rPr lang="en-US" b="1" dirty="0">
                <a:solidFill>
                  <a:schemeClr val="tx1"/>
                </a:solidFill>
              </a:rPr>
              <a:t>1 trustee is up for election or you can write in a candidate. </a:t>
            </a:r>
          </a:p>
          <a:p>
            <a:pPr algn="l"/>
            <a:endParaRPr lang="en-US" b="1" dirty="0">
              <a:solidFill>
                <a:schemeClr val="tx1"/>
              </a:solidFill>
            </a:endParaRPr>
          </a:p>
          <a:p>
            <a:pPr algn="l"/>
            <a:endParaRPr lang="en-US" b="1" dirty="0">
              <a:solidFill>
                <a:schemeClr val="tx1"/>
              </a:solidFill>
            </a:endParaRPr>
          </a:p>
          <a:p>
            <a:pPr algn="l"/>
            <a:r>
              <a:rPr lang="en-US" b="1" dirty="0">
                <a:solidFill>
                  <a:schemeClr val="tx1"/>
                </a:solidFill>
              </a:rPr>
              <a:t>The 2018-2019 budgets that go into effect on May 1, 2018 were approved by vote in Sept 2017. The 2019-2020 will be voted on before they go into effect on May 1, 2019.</a:t>
            </a:r>
            <a:endParaRPr lang="en-US" dirty="0">
              <a:solidFill>
                <a:schemeClr val="tx1"/>
              </a:solidFill>
            </a:endParaRPr>
          </a:p>
          <a:p>
            <a:endParaRPr lang="en-US" dirty="0"/>
          </a:p>
        </p:txBody>
      </p:sp>
    </p:spTree>
    <p:extLst>
      <p:ext uri="{BB962C8B-B14F-4D97-AF65-F5344CB8AC3E}">
        <p14:creationId xmlns:p14="http://schemas.microsoft.com/office/powerpoint/2010/main" val="78897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Ballot Items (</a:t>
            </a:r>
            <a:r>
              <a:rPr lang="en-US" b="1" dirty="0" err="1"/>
              <a:t>cont</a:t>
            </a:r>
            <a:r>
              <a:rPr lang="en-US" b="1" dirty="0"/>
              <a:t>)</a:t>
            </a:r>
            <a:endParaRPr lang="en-US" dirty="0"/>
          </a:p>
        </p:txBody>
      </p:sp>
      <p:sp>
        <p:nvSpPr>
          <p:cNvPr id="3" name="Content Placeholder 2"/>
          <p:cNvSpPr>
            <a:spLocks noGrp="1"/>
          </p:cNvSpPr>
          <p:nvPr>
            <p:ph idx="1"/>
          </p:nvPr>
        </p:nvSpPr>
        <p:spPr/>
        <p:txBody>
          <a:bodyPr/>
          <a:lstStyle/>
          <a:p>
            <a:pPr marL="0" indent="0">
              <a:buNone/>
            </a:pPr>
            <a:r>
              <a:rPr lang="en-US" b="1" dirty="0"/>
              <a:t>2 Volunteers Needed for Ballot Count:</a:t>
            </a:r>
          </a:p>
          <a:p>
            <a:r>
              <a:rPr lang="en-US" dirty="0"/>
              <a:t>We will schedule a date to do the official ballot count and validation.  This usually takes an average of 90 minutes.</a:t>
            </a:r>
          </a:p>
          <a:p>
            <a:r>
              <a:rPr lang="en-US" dirty="0"/>
              <a:t>Please notify one of the Board members if you are able to help out.  </a:t>
            </a:r>
          </a:p>
          <a:p>
            <a:r>
              <a:rPr lang="en-US" dirty="0"/>
              <a:t>Plan is to count them next Monday evening.</a:t>
            </a:r>
          </a:p>
        </p:txBody>
      </p:sp>
    </p:spTree>
    <p:extLst>
      <p:ext uri="{BB962C8B-B14F-4D97-AF65-F5344CB8AC3E}">
        <p14:creationId xmlns:p14="http://schemas.microsoft.com/office/powerpoint/2010/main" val="333141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t>State of the Subdivision</a:t>
            </a:r>
          </a:p>
        </p:txBody>
      </p:sp>
      <p:sp>
        <p:nvSpPr>
          <p:cNvPr id="3" name="Content Placeholder 2"/>
          <p:cNvSpPr>
            <a:spLocks noGrp="1"/>
          </p:cNvSpPr>
          <p:nvPr>
            <p:ph idx="1"/>
          </p:nvPr>
        </p:nvSpPr>
        <p:spPr>
          <a:xfrm>
            <a:off x="457200" y="1600200"/>
            <a:ext cx="8229600" cy="4525963"/>
          </a:xfrm>
        </p:spPr>
        <p:txBody>
          <a:bodyPr>
            <a:normAutofit/>
          </a:bodyPr>
          <a:lstStyle/>
          <a:p>
            <a:pPr>
              <a:buNone/>
            </a:pPr>
            <a:r>
              <a:rPr lang="en-US" b="1" dirty="0">
                <a:latin typeface="+mj-lt"/>
              </a:rPr>
              <a:t>Lake and Common Grounds:</a:t>
            </a:r>
          </a:p>
          <a:p>
            <a:r>
              <a:rPr lang="en-US" dirty="0">
                <a:latin typeface="+mj-lt"/>
                <a:cs typeface="Arial" panose="020B0604020202020204" pitchFamily="34" charset="0"/>
              </a:rPr>
              <a:t>January: Survey of common ground property lines was completed.</a:t>
            </a:r>
          </a:p>
          <a:p>
            <a:r>
              <a:rPr lang="en-US" dirty="0">
                <a:latin typeface="+mj-lt"/>
                <a:cs typeface="Arial" panose="020B0604020202020204" pitchFamily="34" charset="0"/>
              </a:rPr>
              <a:t>April: The brush on and below the dam was cleared, landscaping performed, and the spillway was replaced.</a:t>
            </a:r>
          </a:p>
          <a:p>
            <a:r>
              <a:rPr lang="en-US" dirty="0">
                <a:latin typeface="+mj-lt"/>
                <a:cs typeface="Arial" panose="020B0604020202020204" pitchFamily="34" charset="0"/>
              </a:rPr>
              <a:t>$9,650.00 paid so far, still owe $24,500.00. Will pay ½ this summer, rest by April 1, 2019.</a:t>
            </a:r>
          </a:p>
          <a:p>
            <a:pPr marL="0" indent="0">
              <a:buNone/>
            </a:pPr>
            <a:endParaRPr lang="en-US" dirty="0">
              <a:latin typeface="+mj-lt"/>
              <a:cs typeface="Arial" panose="020B0604020202020204" pitchFamily="34" charset="0"/>
            </a:endParaRPr>
          </a:p>
          <a:p>
            <a:pPr marL="0" indent="0">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3773A00-4A2C-4D7D-B3BB-46E52808EEC8}"/>
              </a:ext>
            </a:extLst>
          </p:cNvPr>
          <p:cNvSpPr>
            <a:spLocks noGrp="1" noRot="1" noChangeArrowheads="1"/>
          </p:cNvSpPr>
          <p:nvPr>
            <p:ph type="title"/>
          </p:nvPr>
        </p:nvSpPr>
        <p:spPr/>
        <p:txBody>
          <a:bodyPr/>
          <a:lstStyle/>
          <a:p>
            <a:pPr eaLnBrk="1" hangingPunct="1">
              <a:defRPr/>
            </a:pPr>
            <a:r>
              <a:rPr lang="en-US" altLang="en-US"/>
              <a:t>DCS Waste Systems</a:t>
            </a:r>
          </a:p>
        </p:txBody>
      </p:sp>
      <p:sp>
        <p:nvSpPr>
          <p:cNvPr id="3075" name="Rectangle 3">
            <a:extLst>
              <a:ext uri="{FF2B5EF4-FFF2-40B4-BE49-F238E27FC236}">
                <a16:creationId xmlns:a16="http://schemas.microsoft.com/office/drawing/2014/main" id="{45DAF6B8-F1BE-4534-B8E6-3542166A9D73}"/>
              </a:ext>
            </a:extLst>
          </p:cNvPr>
          <p:cNvSpPr>
            <a:spLocks noGrp="1" noChangeArrowheads="1"/>
          </p:cNvSpPr>
          <p:nvPr>
            <p:ph type="body" idx="1"/>
          </p:nvPr>
        </p:nvSpPr>
        <p:spPr/>
        <p:txBody>
          <a:bodyPr/>
          <a:lstStyle/>
          <a:p>
            <a:pPr eaLnBrk="1" hangingPunct="1">
              <a:defRPr/>
            </a:pPr>
            <a:r>
              <a:rPr lang="en-US" altLang="en-US" dirty="0"/>
              <a:t>3 year contract</a:t>
            </a:r>
          </a:p>
          <a:p>
            <a:pPr eaLnBrk="1" hangingPunct="1">
              <a:defRPr/>
            </a:pPr>
            <a:r>
              <a:rPr lang="en-US" altLang="en-US" dirty="0"/>
              <a:t>2018 and 2019 – $14.50 per month (billed quarterly)</a:t>
            </a:r>
          </a:p>
          <a:p>
            <a:pPr eaLnBrk="1" hangingPunct="1">
              <a:defRPr/>
            </a:pPr>
            <a:r>
              <a:rPr lang="en-US" altLang="en-US" dirty="0"/>
              <a:t>2020 - $14.94 per month (billed quarterly)</a:t>
            </a:r>
          </a:p>
          <a:p>
            <a:pPr eaLnBrk="1" hangingPunct="1">
              <a:defRPr/>
            </a:pPr>
            <a:endParaRPr lang="en-US" altLang="en-US" dirty="0"/>
          </a:p>
          <a:p>
            <a:pPr eaLnBrk="1" hangingPunct="1">
              <a:defRPr/>
            </a:pPr>
            <a:r>
              <a:rPr lang="en-US" altLang="en-US" dirty="0"/>
              <a:t>Use your own trash can or</a:t>
            </a:r>
          </a:p>
          <a:p>
            <a:pPr eaLnBrk="1" hangingPunct="1">
              <a:defRPr/>
            </a:pPr>
            <a:r>
              <a:rPr lang="en-US" altLang="en-US" dirty="0"/>
              <a:t>$2 per month rental (DCS will repair or replace if damaged)</a:t>
            </a:r>
          </a:p>
        </p:txBody>
      </p:sp>
    </p:spTree>
    <p:extLst>
      <p:ext uri="{BB962C8B-B14F-4D97-AF65-F5344CB8AC3E}">
        <p14:creationId xmlns:p14="http://schemas.microsoft.com/office/powerpoint/2010/main" val="4246483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3917B2-C5A9-45A8-A207-9264CF31D224}"/>
              </a:ext>
            </a:extLst>
          </p:cNvPr>
          <p:cNvSpPr>
            <a:spLocks noGrp="1" noRot="1" noChangeArrowheads="1"/>
          </p:cNvSpPr>
          <p:nvPr>
            <p:ph type="title"/>
          </p:nvPr>
        </p:nvSpPr>
        <p:spPr/>
        <p:txBody>
          <a:bodyPr/>
          <a:lstStyle/>
          <a:p>
            <a:pPr eaLnBrk="1" hangingPunct="1">
              <a:defRPr/>
            </a:pPr>
            <a:r>
              <a:rPr lang="en-US" altLang="en-US"/>
              <a:t>DCS Waste Systems</a:t>
            </a:r>
          </a:p>
        </p:txBody>
      </p:sp>
      <p:sp>
        <p:nvSpPr>
          <p:cNvPr id="4099" name="Rectangle 3">
            <a:extLst>
              <a:ext uri="{FF2B5EF4-FFF2-40B4-BE49-F238E27FC236}">
                <a16:creationId xmlns:a16="http://schemas.microsoft.com/office/drawing/2014/main" id="{A87EF870-5259-4AE6-9352-23BDCDC9A578}"/>
              </a:ext>
            </a:extLst>
          </p:cNvPr>
          <p:cNvSpPr>
            <a:spLocks noGrp="1" noChangeArrowheads="1"/>
          </p:cNvSpPr>
          <p:nvPr>
            <p:ph type="body" idx="1"/>
          </p:nvPr>
        </p:nvSpPr>
        <p:spPr/>
        <p:txBody>
          <a:bodyPr/>
          <a:lstStyle/>
          <a:p>
            <a:pPr eaLnBrk="1" hangingPunct="1">
              <a:defRPr/>
            </a:pPr>
            <a:r>
              <a:rPr lang="en-US" altLang="en-US"/>
              <a:t>Recycling $6 per month </a:t>
            </a:r>
          </a:p>
          <a:p>
            <a:pPr lvl="1" eaLnBrk="1" hangingPunct="1">
              <a:defRPr/>
            </a:pPr>
            <a:r>
              <a:rPr lang="en-US" altLang="en-US"/>
              <a:t>DCS supplies recycling can at no additional charge</a:t>
            </a:r>
          </a:p>
          <a:p>
            <a:pPr eaLnBrk="1" hangingPunct="1">
              <a:defRPr/>
            </a:pPr>
            <a:r>
              <a:rPr lang="en-US" altLang="en-US"/>
              <a:t>Yard Waste $9 per month (3 month minimum)</a:t>
            </a:r>
          </a:p>
          <a:p>
            <a:pPr lvl="1" eaLnBrk="1" hangingPunct="1">
              <a:defRPr/>
            </a:pPr>
            <a:r>
              <a:rPr lang="en-US" altLang="en-US"/>
              <a:t>Offered year round</a:t>
            </a:r>
          </a:p>
          <a:p>
            <a:pPr eaLnBrk="1" hangingPunct="1">
              <a:defRPr/>
            </a:pPr>
            <a:r>
              <a:rPr lang="en-US" altLang="en-US"/>
              <a:t>Bulk pickup available, schedule with office</a:t>
            </a:r>
          </a:p>
        </p:txBody>
      </p:sp>
    </p:spTree>
    <p:extLst>
      <p:ext uri="{BB962C8B-B14F-4D97-AF65-F5344CB8AC3E}">
        <p14:creationId xmlns:p14="http://schemas.microsoft.com/office/powerpoint/2010/main" val="2966941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5EB546-8C57-4B5D-B3DD-AFAA55A44553}"/>
              </a:ext>
            </a:extLst>
          </p:cNvPr>
          <p:cNvSpPr>
            <a:spLocks noGrp="1" noRot="1" noChangeArrowheads="1"/>
          </p:cNvSpPr>
          <p:nvPr>
            <p:ph type="title"/>
          </p:nvPr>
        </p:nvSpPr>
        <p:spPr/>
        <p:txBody>
          <a:bodyPr/>
          <a:lstStyle/>
          <a:p>
            <a:pPr eaLnBrk="1" hangingPunct="1">
              <a:defRPr/>
            </a:pPr>
            <a:r>
              <a:rPr lang="en-US" altLang="en-US"/>
              <a:t>DCS Waste Systems</a:t>
            </a:r>
          </a:p>
        </p:txBody>
      </p:sp>
      <p:sp>
        <p:nvSpPr>
          <p:cNvPr id="5123" name="Rectangle 3">
            <a:extLst>
              <a:ext uri="{FF2B5EF4-FFF2-40B4-BE49-F238E27FC236}">
                <a16:creationId xmlns:a16="http://schemas.microsoft.com/office/drawing/2014/main" id="{1FE305A6-9A05-4054-81C6-A994A4F0F4AB}"/>
              </a:ext>
            </a:extLst>
          </p:cNvPr>
          <p:cNvSpPr>
            <a:spLocks noGrp="1" noChangeArrowheads="1"/>
          </p:cNvSpPr>
          <p:nvPr>
            <p:ph type="body" idx="1"/>
          </p:nvPr>
        </p:nvSpPr>
        <p:spPr/>
        <p:txBody>
          <a:bodyPr/>
          <a:lstStyle/>
          <a:p>
            <a:pPr eaLnBrk="1" hangingPunct="1">
              <a:defRPr/>
            </a:pPr>
            <a:r>
              <a:rPr lang="en-US" altLang="en-US" dirty="0"/>
              <a:t>DCS currently has the </a:t>
            </a:r>
            <a:r>
              <a:rPr lang="en-US" altLang="en-US"/>
              <a:t>vast majority of </a:t>
            </a:r>
            <a:r>
              <a:rPr lang="en-US" altLang="en-US" dirty="0"/>
              <a:t>the subdivision as customers</a:t>
            </a:r>
          </a:p>
          <a:p>
            <a:pPr eaLnBrk="1" hangingPunct="1">
              <a:defRPr/>
            </a:pPr>
            <a:r>
              <a:rPr lang="en-US" altLang="en-US" dirty="0"/>
              <a:t>DCS is the only company to put in writing they will use smaller trucks, because they only use the small trucks.</a:t>
            </a:r>
          </a:p>
          <a:p>
            <a:pPr eaLnBrk="1" hangingPunct="1">
              <a:defRPr/>
            </a:pPr>
            <a:endParaRPr lang="en-US" altLang="en-US" dirty="0"/>
          </a:p>
        </p:txBody>
      </p:sp>
    </p:spTree>
    <p:extLst>
      <p:ext uri="{BB962C8B-B14F-4D97-AF65-F5344CB8AC3E}">
        <p14:creationId xmlns:p14="http://schemas.microsoft.com/office/powerpoint/2010/main" val="243982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a:t>
            </a:r>
          </a:p>
        </p:txBody>
      </p:sp>
      <p:sp>
        <p:nvSpPr>
          <p:cNvPr id="3" name="Content Placeholder 2"/>
          <p:cNvSpPr>
            <a:spLocks noGrp="1"/>
          </p:cNvSpPr>
          <p:nvPr>
            <p:ph idx="1"/>
          </p:nvPr>
        </p:nvSpPr>
        <p:spPr/>
        <p:txBody>
          <a:bodyPr/>
          <a:lstStyle/>
          <a:p>
            <a:r>
              <a:rPr lang="en-US" dirty="0"/>
              <a:t>The trustees would like to thank all of the homeowners who have stepped up to volunteer at the various projects completed within our community this past year. </a:t>
            </a:r>
          </a:p>
          <a:p>
            <a:r>
              <a:rPr lang="en-US" dirty="0"/>
              <a:t>We look forward to all we can accomplish in the next year with your help!</a:t>
            </a:r>
          </a:p>
        </p:txBody>
      </p:sp>
    </p:spTree>
    <p:extLst>
      <p:ext uri="{BB962C8B-B14F-4D97-AF65-F5344CB8AC3E}">
        <p14:creationId xmlns:p14="http://schemas.microsoft.com/office/powerpoint/2010/main" val="417393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and Answers</a:t>
            </a:r>
          </a:p>
        </p:txBody>
      </p:sp>
      <p:sp>
        <p:nvSpPr>
          <p:cNvPr id="3" name="Content Placeholder 2"/>
          <p:cNvSpPr>
            <a:spLocks noGrp="1"/>
          </p:cNvSpPr>
          <p:nvPr>
            <p:ph idx="1"/>
          </p:nvPr>
        </p:nvSpPr>
        <p:spPr/>
        <p:txBody>
          <a:bodyPr/>
          <a:lstStyle/>
          <a:p>
            <a:r>
              <a:rPr lang="en-US" dirty="0"/>
              <a:t>Please be respectful of others point of view</a:t>
            </a:r>
          </a:p>
          <a:p>
            <a:r>
              <a:rPr lang="en-US" dirty="0"/>
              <a:t>We have a limited amount of time remaining, if we don’t get to your question, leave it with us and we will answer it</a:t>
            </a:r>
          </a:p>
          <a:p>
            <a:r>
              <a:rPr lang="en-US" dirty="0"/>
              <a:t>A copy of all questions and answers will be provided to all lot owners along with the election results via the website and the next newsletter. </a:t>
            </a:r>
          </a:p>
          <a:p>
            <a:endParaRPr lang="en-US" dirty="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138D14-C274-4776-9292-75DC15959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8712"/>
            <a:ext cx="6134100" cy="4600575"/>
          </a:xfrm>
          <a:prstGeom prst="rect">
            <a:avLst/>
          </a:prstGeom>
        </p:spPr>
      </p:pic>
    </p:spTree>
    <p:extLst>
      <p:ext uri="{BB962C8B-B14F-4D97-AF65-F5344CB8AC3E}">
        <p14:creationId xmlns:p14="http://schemas.microsoft.com/office/powerpoint/2010/main" val="745826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07181E-8451-44EF-A16B-04F21435C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8712"/>
            <a:ext cx="6134100" cy="4600575"/>
          </a:xfrm>
          <a:prstGeom prst="rect">
            <a:avLst/>
          </a:prstGeom>
        </p:spPr>
      </p:pic>
    </p:spTree>
    <p:extLst>
      <p:ext uri="{BB962C8B-B14F-4D97-AF65-F5344CB8AC3E}">
        <p14:creationId xmlns:p14="http://schemas.microsoft.com/office/powerpoint/2010/main" val="2099887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57DD5-3F8C-492C-9322-DB696FDDC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1128712"/>
            <a:ext cx="6134100" cy="4600575"/>
          </a:xfrm>
          <a:prstGeom prst="rect">
            <a:avLst/>
          </a:prstGeom>
        </p:spPr>
      </p:pic>
    </p:spTree>
    <p:extLst>
      <p:ext uri="{BB962C8B-B14F-4D97-AF65-F5344CB8AC3E}">
        <p14:creationId xmlns:p14="http://schemas.microsoft.com/office/powerpoint/2010/main" val="165628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3909FE-8B4A-4E00-8277-CFCC26997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61950"/>
            <a:ext cx="6553200" cy="6134100"/>
          </a:xfrm>
          <a:prstGeom prst="rect">
            <a:avLst/>
          </a:prstGeom>
        </p:spPr>
      </p:pic>
    </p:spTree>
    <p:extLst>
      <p:ext uri="{BB962C8B-B14F-4D97-AF65-F5344CB8AC3E}">
        <p14:creationId xmlns:p14="http://schemas.microsoft.com/office/powerpoint/2010/main" val="3644206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Road Repairs</a:t>
            </a:r>
            <a:endParaRPr lang="en-US" dirty="0"/>
          </a:p>
        </p:txBody>
      </p:sp>
      <p:pic>
        <p:nvPicPr>
          <p:cNvPr id="5" name="Content Placeholder 4">
            <a:extLst>
              <a:ext uri="{FF2B5EF4-FFF2-40B4-BE49-F238E27FC236}">
                <a16:creationId xmlns:a16="http://schemas.microsoft.com/office/drawing/2014/main" id="{658C37CE-B3A5-483F-92C6-32716F2466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00200"/>
            <a:ext cx="5410200" cy="4525963"/>
          </a:xfrm>
        </p:spPr>
      </p:pic>
    </p:spTree>
    <p:extLst>
      <p:ext uri="{BB962C8B-B14F-4D97-AF65-F5344CB8AC3E}">
        <p14:creationId xmlns:p14="http://schemas.microsoft.com/office/powerpoint/2010/main" val="415135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Completed Road Repairs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Summerland Drive, Summerland Court and the concrete portion of Walnut Ridge Drive.</a:t>
            </a:r>
          </a:p>
          <a:p>
            <a:r>
              <a:rPr lang="en-US" dirty="0"/>
              <a:t>$79,400</a:t>
            </a:r>
          </a:p>
          <a:p>
            <a:r>
              <a:rPr lang="en-US" dirty="0"/>
              <a:t>Completed in 2017</a:t>
            </a:r>
          </a:p>
          <a:p>
            <a:r>
              <a:rPr lang="en-US" dirty="0"/>
              <a:t>6,000 </a:t>
            </a:r>
            <a:r>
              <a:rPr lang="en-US" dirty="0" err="1"/>
              <a:t>sq</a:t>
            </a:r>
            <a:r>
              <a:rPr lang="en-US" dirty="0"/>
              <a:t> </a:t>
            </a:r>
            <a:r>
              <a:rPr lang="en-US" dirty="0" err="1"/>
              <a:t>ft</a:t>
            </a:r>
            <a:r>
              <a:rPr lang="en-US" dirty="0"/>
              <a:t> concrete</a:t>
            </a:r>
          </a:p>
          <a:p>
            <a:pPr marL="0" indent="0">
              <a:buNone/>
            </a:pPr>
            <a:r>
              <a:rPr lang="en-US" dirty="0"/>
              <a:t>patched, Pave entire </a:t>
            </a:r>
          </a:p>
          <a:p>
            <a:pPr marL="0" indent="0">
              <a:buNone/>
            </a:pPr>
            <a:r>
              <a:rPr lang="en-US" dirty="0"/>
              <a:t>concrete area with</a:t>
            </a:r>
          </a:p>
          <a:p>
            <a:pPr marL="0" indent="0">
              <a:buNone/>
            </a:pPr>
            <a:r>
              <a:rPr lang="en-US" dirty="0"/>
              <a:t>Asphalt</a:t>
            </a:r>
          </a:p>
          <a:p>
            <a:pPr marL="0" indent="0">
              <a:buNone/>
            </a:pPr>
            <a:endParaRPr lang="en-US" dirty="0"/>
          </a:p>
        </p:txBody>
      </p:sp>
      <p:pic>
        <p:nvPicPr>
          <p:cNvPr id="4" name="Picture 3"/>
          <p:cNvPicPr>
            <a:picLocks noChangeAspect="1"/>
          </p:cNvPicPr>
          <p:nvPr/>
        </p:nvPicPr>
        <p:blipFill>
          <a:blip r:embed="rId3"/>
          <a:stretch>
            <a:fillRect/>
          </a:stretch>
        </p:blipFill>
        <p:spPr>
          <a:xfrm>
            <a:off x="4267200" y="3352800"/>
            <a:ext cx="4419600" cy="3221194"/>
          </a:xfrm>
          <a:prstGeom prst="rect">
            <a:avLst/>
          </a:prstGeom>
        </p:spPr>
      </p:pic>
    </p:spTree>
    <p:extLst>
      <p:ext uri="{BB962C8B-B14F-4D97-AF65-F5344CB8AC3E}">
        <p14:creationId xmlns:p14="http://schemas.microsoft.com/office/powerpoint/2010/main" val="1479936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21555</TotalTime>
  <Words>1592</Words>
  <Application>Microsoft Office PowerPoint</Application>
  <PresentationFormat>On-screen Show (4:3)</PresentationFormat>
  <Paragraphs>351</Paragraphs>
  <Slides>34</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Garamond</vt:lpstr>
      <vt:lpstr>Wingdings</vt:lpstr>
      <vt:lpstr>Office Theme</vt:lpstr>
      <vt:lpstr>Stream</vt:lpstr>
      <vt:lpstr>Hermitage Hills Home Owner’s Association </vt:lpstr>
      <vt:lpstr>Agenda </vt:lpstr>
      <vt:lpstr>State of the Subdivision</vt:lpstr>
      <vt:lpstr>PowerPoint Presentation</vt:lpstr>
      <vt:lpstr>PowerPoint Presentation</vt:lpstr>
      <vt:lpstr>PowerPoint Presentation</vt:lpstr>
      <vt:lpstr>PowerPoint Presentation</vt:lpstr>
      <vt:lpstr>Road Repairs</vt:lpstr>
      <vt:lpstr>Completed Road Repairs</vt:lpstr>
      <vt:lpstr>2018 Planned Road Repairs</vt:lpstr>
      <vt:lpstr>2018 Planned Road Repairs</vt:lpstr>
      <vt:lpstr>2018 Planned Road Repairs</vt:lpstr>
      <vt:lpstr>2018 Planned Road Repairs</vt:lpstr>
      <vt:lpstr>Future Planned Road Repairs</vt:lpstr>
      <vt:lpstr>Future Planned Road Repairs</vt:lpstr>
      <vt:lpstr>Future Planned Road Repairs</vt:lpstr>
      <vt:lpstr>Future Planned Road Repairs</vt:lpstr>
      <vt:lpstr>State of the Subdivision (Cont)</vt:lpstr>
      <vt:lpstr>Assessments and Revenue</vt:lpstr>
      <vt:lpstr>FY 2017-2018 Assessment Revenues</vt:lpstr>
      <vt:lpstr>FY 2017 – 2018 Expenses</vt:lpstr>
      <vt:lpstr>2018 Admin. Assessment Budget</vt:lpstr>
      <vt:lpstr>2018 Street Assessment Budget</vt:lpstr>
      <vt:lpstr>Collections and Legal Actions</vt:lpstr>
      <vt:lpstr>VOTING ITEM #1: Amendment to the Indentures </vt:lpstr>
      <vt:lpstr>VOTING ITEM #2: Continuation of Dept of Conservation Lake Grant</vt:lpstr>
      <vt:lpstr>  VOTING ITEM #3: Single trash service throughout the subdivision</vt:lpstr>
      <vt:lpstr>VOTING ITEM #4: Election of trustee: </vt:lpstr>
      <vt:lpstr>Ballot Items (cont)</vt:lpstr>
      <vt:lpstr>DCS Waste Systems</vt:lpstr>
      <vt:lpstr>DCS Waste Systems</vt:lpstr>
      <vt:lpstr>DCS Waste Systems</vt:lpstr>
      <vt:lpstr>Thank you!! </vt:lpstr>
      <vt:lpstr>Questions and Answers</vt:lpstr>
    </vt:vector>
  </TitlesOfParts>
  <Company>Missouri Network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Hermitage Hills Home Owner’s Association</dc:title>
  <dc:creator>HollyT</dc:creator>
  <cp:lastModifiedBy>John Linsenbardt</cp:lastModifiedBy>
  <cp:revision>1120</cp:revision>
  <dcterms:created xsi:type="dcterms:W3CDTF">2011-09-30T20:33:09Z</dcterms:created>
  <dcterms:modified xsi:type="dcterms:W3CDTF">2018-04-23T19:42:04Z</dcterms:modified>
</cp:coreProperties>
</file>